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9"/>
  </p:notesMasterIdLst>
  <p:sldIdLst>
    <p:sldId id="256" r:id="rId3"/>
    <p:sldId id="258" r:id="rId4"/>
    <p:sldId id="260" r:id="rId5"/>
    <p:sldId id="262" r:id="rId6"/>
    <p:sldId id="290" r:id="rId7"/>
    <p:sldId id="263" r:id="rId8"/>
    <p:sldId id="265" r:id="rId9"/>
    <p:sldId id="305" r:id="rId10"/>
    <p:sldId id="310" r:id="rId11"/>
    <p:sldId id="267" r:id="rId12"/>
    <p:sldId id="306" r:id="rId13"/>
    <p:sldId id="270" r:id="rId14"/>
    <p:sldId id="272" r:id="rId15"/>
    <p:sldId id="273" r:id="rId16"/>
    <p:sldId id="309" r:id="rId17"/>
    <p:sldId id="274" r:id="rId18"/>
    <p:sldId id="275" r:id="rId19"/>
    <p:sldId id="276" r:id="rId20"/>
    <p:sldId id="277" r:id="rId21"/>
    <p:sldId id="278" r:id="rId22"/>
    <p:sldId id="279" r:id="rId23"/>
    <p:sldId id="280" r:id="rId24"/>
    <p:sldId id="307" r:id="rId25"/>
    <p:sldId id="281" r:id="rId26"/>
    <p:sldId id="282" r:id="rId27"/>
    <p:sldId id="283" r:id="rId28"/>
    <p:sldId id="284" r:id="rId29"/>
    <p:sldId id="286" r:id="rId30"/>
    <p:sldId id="308" r:id="rId31"/>
    <p:sldId id="291" r:id="rId32"/>
    <p:sldId id="285" r:id="rId33"/>
    <p:sldId id="287" r:id="rId34"/>
    <p:sldId id="296" r:id="rId35"/>
    <p:sldId id="289" r:id="rId36"/>
    <p:sldId id="292" r:id="rId37"/>
    <p:sldId id="311" r:id="rId38"/>
  </p:sldIdLst>
  <p:sldSz cx="12192000" cy="6858000"/>
  <p:notesSz cx="6858000" cy="9144000"/>
  <p:embeddedFontLst>
    <p:embeddedFont>
      <p:font typeface="Arial Black" panose="020B0A04020102020204" pitchFamily="34" charset="0"/>
      <p:regular r:id="rId40"/>
      <p:bold r:id="rId41"/>
    </p:embeddedFont>
    <p:embeddedFont>
      <p:font typeface="Open Sans" panose="020B0606030504020204" pitchFamily="34" charset="0"/>
      <p:regular r:id="rId42"/>
      <p:bold r:id="rId43"/>
      <p:italic r:id="rId44"/>
      <p:boldItalic r:id="rId45"/>
    </p:embeddedFont>
    <p:embeddedFont>
      <p:font typeface="Open Sans ExtraBold" panose="020B0906030804020204" pitchFamily="34" charset="0"/>
      <p:bold r:id="rId46"/>
      <p:boldItalic r:id="rId47"/>
    </p:embeddedFont>
    <p:embeddedFont>
      <p:font typeface="Open Sans SemiBold" panose="020B0706030804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4C099C-CA87-59C6-B5F2-4272B31945C1}" v="12" dt="2019-10-25T00:22:44.839"/>
  </p1510:revLst>
</p1510:revInfo>
</file>

<file path=ppt/tableStyles.xml><?xml version="1.0" encoding="utf-8"?>
<a:tblStyleLst xmlns:a="http://schemas.openxmlformats.org/drawingml/2006/main" def="{C58DB360-644E-45B1-AEA3-38DB58FD48A3}">
  <a:tblStyle styleId="{C58DB360-644E-45B1-AEA3-38DB58FD48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9T13:21:14.5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1 400,'10'1,"0"0,0 1,1 1,-1 0,-1 0,17 8,22 7,524 90,-409-82,89-4,-197-20,298 40,-57-3,82-8,513 58,-797-77,144 0,-150-8,167 28,-185-21,156 26,384 42,370-72,-532-10,1016 3,-1446-2,1 0,-1-1,0-1,0 0,29-12,14-4,-6 6,189-58,-200 57,0-3,-2-2,59-36,-71 38,1 1,2 2,-1 1,1 1,1 2,39-8,-13 10,0 3,0 2,79 5,-59 1,355-17,183 2,-427 15,-39 4,179 32,-308-35,84 7,189-8,-137-5,-35 4,143-3,-95-20,-72 6,162-12,292 8,-539 20,0 0,29-5,-38 3,0 1,0-1,0 0,-1-1,1 0,0 1,-1-2,0 1,7-6,55-43,2 4,2 3,2 2,131-54,-83 51,2 4,172-33,-174 48,-57 10,1 4,1 2,86-3,346 18,-485-4,-1 1,1 1,-1 0,0 1,1 0,-1 1,-1 0,1 1,-1 1,1-1,-2 2,15 10,9 9,-1 2,36 42,-37-37,-3 1,-26-29,1 0,-1-1,1 1,-1-1,1 0,1 0,-1 0,1-1,-1 1,1-1,0 0,0 0,0-1,1 1,-1-1,11 2,11 0,-1 2,0 0,0 1,24 12,-33-12,-1 2,-1 0,1 0,-1 1,-1 1,25 25,-34-31,0 1,0-1,-1 1,0 0,0 0,-1 0,1 1,-1-1,-1 1,1 0,-1 0,2 11,-3-13,1-1,0 0,0 0,0 0,1 0,-1 0,1 0,0-1,0 1,0-1,1 0,-1 0,1 0,-1 0,1-1,0 1,0-1,1 0,7 3,12 3,0 0,37 5,-30-6,131 26,1-6,1-8,303-4,-267-15,76-3,-240 0,-1-3,0-1,48-16,-43 11,1 1,52-5,400 7,-303 12,-131-2,111-4,-148 1,0-1,0-1,0-1,0-1,32-13,10-10,155-71,-204 94,0 0,0 1,1 1,-1 0,1 1,0 0,0 2,0-1,0 2,0 1,0 0,18 3,-25-1,0 0,0 0,0 1,-1 1,0-1,16 12,-14-10,0 1,0-1,1-1,14 6,-6-6,1 0,1-2,-1 0,0-1,32-2,103-13,-144 11,193-35,-67 8,3 6,-104 19,85-7,186 9,-165 4,-96-1,7 0,0-1,0-3,-1-2,66-15,-72 9,0 2,1 3,48-2,144 9,-95 1,-29-2,-1 4,121 20,-84 1,1-7,217-3,-366-15,46-1,1 1,-1 3,57 11,50 29,-110-29,-30-10,1 0,-1-1,1-1,0-1,30-1,83-16,-8 1,-112 14,-1 0,1 0,0-1,-1-1,1 0,-1 0,0-1,0 0,14-8,-15 8,-1 1,1 0,0 0,10-2,15-5,-16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9T13:21:17.9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31,'7'-1,"-1"0,1 0,0-1,-1 0,8-3,25-5,58 2,142 8,-105 2,-35-1,100 15,-22-8,-46-4,-102 0,0 1,37 11,-34-7,51 6,526 19,-373-34,-206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9T13:21:37.4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1 367,'301'17,"738"150,-60-19,-641-140,15 2,60 39,491 50,-686-84,79 9,485 35,-351-46,-8 1,-366-13,78-4,-130 2,0 0,0 0,-1-1,1 1,0-1,-1 0,0-1,1 1,-1-1,4-3,41-37,-10 8,-22 22,2 1,-1 0,2 2,-1 0,2 1,-1 1,38-10,102-31,-44 10,-9 15,1 4,137-8,80-12,-230 25,146-3,101 19,-130 2,-165-1,68 12,-33-2,482 21,9-34,-212-2,2289 3,-2597-2,55-10,41-3,102 1,276-53,-462 57,77-11,209-9,-230 18,63-2,-72 14,-50 1,-1-2,0-3,79-15,-70 5,2 3,82-1,145 11,-162 2,55 1,204-3,-235-12,7-1,-38 8,218-39,-316 38,40-15,25-6,6 12,172-3,-181 11,174-38,-199 34,135-6,72 19,23-1,-96-18,-117 9,0 0,158-11,-80 19,177-9,417-10,-533 22,1562-1,-1759-3,52-9,17-2,400 11,-431 8,127 30,-151-27,-12-2,104 19,-96-20,0 0,69 23,-98-25,-1 1,1-1,-1 2,10 7,-4-3,5 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19T13:22:08.7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29,'0'-5,"0"-6,0-2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100">
                <a:solidFill>
                  <a:schemeClr val="dk1"/>
                </a:solidFill>
              </a:rPr>
              <a:t>These slides contain content from “Chapter 11: Government Failure” and includes supplementary material intended for class discussions and additional real world examples.</a:t>
            </a:r>
            <a:endParaRPr sz="1100"/>
          </a:p>
        </p:txBody>
      </p:sp>
      <p:sp>
        <p:nvSpPr>
          <p:cNvPr id="157" name="Google Shape;157;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8c85b7cf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t>RESUME HERE.</a:t>
            </a:r>
            <a:endParaRPr sz="1100"/>
          </a:p>
        </p:txBody>
      </p:sp>
      <p:sp>
        <p:nvSpPr>
          <p:cNvPr id="297" name="Google Shape;297;g358c85b7cf_0_33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8c85b7cf_0_3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t>In such cases the “will of the people” is meaningless, so any attempt to identify a voting system that reveals the “will of the people” is futile.</a:t>
            </a:r>
            <a:br>
              <a:rPr lang="en-US" sz="1100" dirty="0"/>
            </a:br>
            <a:endParaRPr sz="1100" dirty="0"/>
          </a:p>
        </p:txBody>
      </p:sp>
      <p:sp>
        <p:nvSpPr>
          <p:cNvPr id="304" name="Google Shape;304;g358c85b7cf_0_34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8c85b7cf_0_3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t>In such cases the “will of the people” is meaningless, so any attempt to identify a voting system that reveals the “will of the people” is futile.</a:t>
            </a:r>
            <a:br>
              <a:rPr lang="en-US" sz="1100" dirty="0"/>
            </a:br>
            <a:endParaRPr sz="1100" dirty="0"/>
          </a:p>
        </p:txBody>
      </p:sp>
      <p:sp>
        <p:nvSpPr>
          <p:cNvPr id="304" name="Google Shape;304;g358c85b7cf_0_34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538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dd8f92710_1_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Google Shape;314;g3dd8f9271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8c85b7cf_0_3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457200" lvl="0" indent="-298450" rtl="0">
              <a:spcBef>
                <a:spcPts val="0"/>
              </a:spcBef>
              <a:spcAft>
                <a:spcPts val="0"/>
              </a:spcAft>
              <a:buSzPts val="1100"/>
              <a:buChar char="●"/>
            </a:pPr>
            <a:r>
              <a:rPr lang="en-US" sz="1100" dirty="0"/>
              <a:t>When buyers and sellers make decisions in markets, they generally have incentives to truthfully reveal their benefits and costs</a:t>
            </a:r>
            <a:endParaRPr sz="1100" dirty="0"/>
          </a:p>
          <a:p>
            <a:pPr marL="457200" lvl="0" indent="-298450" rtl="0">
              <a:spcBef>
                <a:spcPts val="0"/>
              </a:spcBef>
              <a:spcAft>
                <a:spcPts val="0"/>
              </a:spcAft>
              <a:buSzPts val="1100"/>
              <a:buChar char="●"/>
            </a:pPr>
            <a:r>
              <a:rPr lang="en-US" sz="1100" dirty="0"/>
              <a:t>However, this is not the case when we abandon or cannot rely upon markets</a:t>
            </a:r>
            <a:endParaRPr sz="1100" dirty="0"/>
          </a:p>
          <a:p>
            <a:pPr marL="457200" lvl="0" indent="-298450" rtl="0">
              <a:spcBef>
                <a:spcPts val="0"/>
              </a:spcBef>
              <a:spcAft>
                <a:spcPts val="0"/>
              </a:spcAft>
              <a:buSzPts val="1100"/>
              <a:buChar char="●"/>
            </a:pPr>
            <a:r>
              <a:rPr lang="en-US" sz="1100" dirty="0"/>
              <a:t>Consequently, even a well-intentioned government bureaucrat can be led astray when private citizens misrepresent their true benefits or costs from different policies</a:t>
            </a:r>
            <a:br>
              <a:rPr lang="en-US" sz="1100" dirty="0"/>
            </a:br>
            <a:br>
              <a:rPr lang="en-US" sz="1100" dirty="0"/>
            </a:br>
            <a:endParaRPr sz="1100" dirty="0"/>
          </a:p>
        </p:txBody>
      </p:sp>
      <p:sp>
        <p:nvSpPr>
          <p:cNvPr id="321" name="Google Shape;321;g358c85b7cf_0_35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8c85b7cf_0_3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t>Argument first made by Ludwig von Mises and later refined by Friedrich von Hayek</a:t>
            </a:r>
            <a:endParaRPr sz="1100" dirty="0"/>
          </a:p>
        </p:txBody>
      </p:sp>
      <p:sp>
        <p:nvSpPr>
          <p:cNvPr id="330" name="Google Shape;330;g358c85b7cf_0_36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8c85b7cf_0_36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t>The Cost of Complying with Government Bureaucracy (See pg. 261).</a:t>
            </a:r>
            <a:endParaRPr sz="1100" dirty="0"/>
          </a:p>
        </p:txBody>
      </p:sp>
      <p:sp>
        <p:nvSpPr>
          <p:cNvPr id="339" name="Google Shape;339;g358c85b7cf_0_36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8c85b7cf_0_37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t>Recall the “The Ease of Doing Business” Study.</a:t>
            </a:r>
            <a:endParaRPr sz="1100"/>
          </a:p>
        </p:txBody>
      </p:sp>
      <p:sp>
        <p:nvSpPr>
          <p:cNvPr id="348" name="Google Shape;348;g358c85b7cf_0_37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58c85b7cf_0_38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359" name="Google Shape;359;g358c85b7cf_0_38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dd8f92710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368" name="Google Shape;368;g3dd8f92710_1_3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8c85b7cf_0_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173" name="Google Shape;173;g358c85b7cf_0_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dd8f92710_1_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368" name="Google Shape;368;g3dd8f92710_1_3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8917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8c85b7cf_0_39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t>Regulators often identify more with those in the industry being regulated than with the general public (perhaps from movement back and forth of people between working in the industry versus as a regulator).</a:t>
            </a:r>
            <a:endParaRPr sz="1100"/>
          </a:p>
        </p:txBody>
      </p:sp>
      <p:sp>
        <p:nvSpPr>
          <p:cNvPr id="377" name="Google Shape;377;g358c85b7cf_0_39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8c85b7cf_0_40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386" name="Google Shape;386;g358c85b7cf_0_40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ddfdc482d_1_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5" name="Google Shape;395;g3ddfdc482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8c85b7cf_0_4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403" name="Google Shape;403;g358c85b7cf_0_41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58c85b7cf_0_45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421" name="Google Shape;421;g358c85b7cf_0_45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ddfdc482d_1_1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latin typeface="Arial"/>
                <a:ea typeface="Arial"/>
                <a:cs typeface="Arial"/>
                <a:sym typeface="Arial"/>
              </a:rPr>
              <a:t>Answer: </a:t>
            </a:r>
            <a:r>
              <a:rPr lang="en-US" sz="1100"/>
              <a:t>D</a:t>
            </a:r>
            <a:endParaRPr sz="1100"/>
          </a:p>
        </p:txBody>
      </p:sp>
      <p:sp>
        <p:nvSpPr>
          <p:cNvPr id="480" name="Google Shape;480;g3ddfdc482d_1_14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ddfdc482d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t>Congressman from Ohio, California, Oregon, and Wisconsin want similarly inefficient trade protection for machine tools, canned tuna, softwood lumber, and dairy products</a:t>
            </a:r>
            <a:br>
              <a:rPr lang="en-US" sz="1100" dirty="0"/>
            </a:br>
            <a:r>
              <a:rPr lang="en-US" sz="1100" dirty="0"/>
              <a:t>voters in GA become informed about and recognize the local benefits of the trade protection for peanuts but remain rationally ignorant of the costs of all the other trade protections</a:t>
            </a:r>
            <a:endParaRPr sz="1100" dirty="0"/>
          </a:p>
        </p:txBody>
      </p:sp>
      <p:sp>
        <p:nvSpPr>
          <p:cNvPr id="412" name="Google Shape;412;g3ddfdc482d_1_1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58c85b7cf_0_4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430" name="Google Shape;430;g358c85b7cf_0_45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ddfdc482d_1_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latin typeface="Arial"/>
                <a:ea typeface="Arial"/>
                <a:cs typeface="Arial"/>
                <a:sym typeface="Arial"/>
              </a:rPr>
              <a:t>Answer: </a:t>
            </a:r>
            <a:r>
              <a:rPr lang="en-US" sz="1100"/>
              <a:t>D</a:t>
            </a:r>
            <a:endParaRPr sz="1100"/>
          </a:p>
        </p:txBody>
      </p:sp>
      <p:sp>
        <p:nvSpPr>
          <p:cNvPr id="446" name="Google Shape;446;g3ddfdc482d_1_4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dc8f81c0d_0_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Google Shape;195;g3dc8f81c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See pg. 255 in the textbook for the definition of government failure.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ddfdc482d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solidFill>
                  <a:schemeClr val="dk1"/>
                </a:solidFill>
              </a:rPr>
              <a:t>End of slides.</a:t>
            </a:r>
            <a:endParaRPr sz="1100"/>
          </a:p>
        </p:txBody>
      </p:sp>
      <p:sp>
        <p:nvSpPr>
          <p:cNvPr id="497" name="Google Shape;497;g3ddfdc482d_1_3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58c85b7cf_0_27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endParaRPr sz="1100"/>
          </a:p>
        </p:txBody>
      </p:sp>
      <p:sp>
        <p:nvSpPr>
          <p:cNvPr id="213" name="Google Shape;213;g358c85b7cf_0_27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ddfdc482d_1_1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latin typeface="Arial"/>
                <a:ea typeface="Arial"/>
                <a:cs typeface="Arial"/>
                <a:sym typeface="Arial"/>
              </a:rPr>
              <a:t>Answer: </a:t>
            </a:r>
            <a:r>
              <a:rPr lang="en-US" sz="1100"/>
              <a:t>A</a:t>
            </a:r>
            <a:endParaRPr sz="1100"/>
          </a:p>
        </p:txBody>
      </p:sp>
      <p:sp>
        <p:nvSpPr>
          <p:cNvPr id="463" name="Google Shape;463;g3ddfdc482d_1_13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8c85b7cf_0_28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t>Imagine that Donald, Hillary, and Ted (denoted D, H, and T) are seeking a public office.</a:t>
            </a:r>
            <a:endParaRPr sz="1100"/>
          </a:p>
        </p:txBody>
      </p:sp>
      <p:sp>
        <p:nvSpPr>
          <p:cNvPr id="222" name="Google Shape;222;g358c85b7cf_0_28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58c85b7cf_0_29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t>The winner of the election will vary depending on which ballot system is used, and which rules are used to decide how the winner is selected.</a:t>
            </a:r>
            <a:br>
              <a:rPr lang="en-US" sz="1100"/>
            </a:br>
            <a:br>
              <a:rPr lang="en-US" sz="1100"/>
            </a:br>
            <a:endParaRPr sz="1100"/>
          </a:p>
        </p:txBody>
      </p:sp>
      <p:sp>
        <p:nvSpPr>
          <p:cNvPr id="241" name="Google Shape;241;g358c85b7cf_0_29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58c85b7cf_0_3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258" name="Google Shape;258;g358c85b7cf_0_3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8c85b7cf_0_3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281" name="Google Shape;281;g358c85b7cf_0_32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94" name="Google Shape;94;p15"/>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97" name="Google Shape;97;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831850" y="1709738"/>
            <a:ext cx="10515600" cy="28527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00" name="Google Shape;100;p16"/>
          <p:cNvSpPr txBox="1">
            <a:spLocks noGrp="1"/>
          </p:cNvSpPr>
          <p:nvPr>
            <p:ph type="body" idx="1"/>
          </p:nvPr>
        </p:nvSpPr>
        <p:spPr>
          <a:xfrm>
            <a:off x="831850" y="4589463"/>
            <a:ext cx="10515600" cy="1500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01" name="Google Shape;101;p1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02" name="Google Shape;102;p1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03" name="Google Shape;103;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06" name="Google Shape;106;p17"/>
          <p:cNvSpPr txBox="1">
            <a:spLocks noGrp="1"/>
          </p:cNvSpPr>
          <p:nvPr>
            <p:ph type="body" idx="1"/>
          </p:nvPr>
        </p:nvSpPr>
        <p:spPr>
          <a:xfrm>
            <a:off x="838200" y="1825625"/>
            <a:ext cx="5181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07" name="Google Shape;107;p17"/>
          <p:cNvSpPr txBox="1">
            <a:spLocks noGrp="1"/>
          </p:cNvSpPr>
          <p:nvPr>
            <p:ph type="body" idx="2"/>
          </p:nvPr>
        </p:nvSpPr>
        <p:spPr>
          <a:xfrm>
            <a:off x="6172200" y="1825625"/>
            <a:ext cx="5181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08" name="Google Shape;108;p1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09" name="Google Shape;109;p1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10" name="Google Shape;110;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839788"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13" name="Google Shape;113;p18"/>
          <p:cNvSpPr txBox="1">
            <a:spLocks noGrp="1"/>
          </p:cNvSpPr>
          <p:nvPr>
            <p:ph type="body" idx="1"/>
          </p:nvPr>
        </p:nvSpPr>
        <p:spPr>
          <a:xfrm>
            <a:off x="839788" y="1681163"/>
            <a:ext cx="5157900" cy="8241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900"/>
              <a:buFont typeface="Arial"/>
              <a:buNone/>
              <a:defRPr sz="19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4" name="Google Shape;114;p18"/>
          <p:cNvSpPr txBox="1">
            <a:spLocks noGrp="1"/>
          </p:cNvSpPr>
          <p:nvPr>
            <p:ph type="body" idx="2"/>
          </p:nvPr>
        </p:nvSpPr>
        <p:spPr>
          <a:xfrm>
            <a:off x="839788" y="2505075"/>
            <a:ext cx="5157900" cy="368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15" name="Google Shape;115;p18"/>
          <p:cNvSpPr txBox="1">
            <a:spLocks noGrp="1"/>
          </p:cNvSpPr>
          <p:nvPr>
            <p:ph type="body" idx="3"/>
          </p:nvPr>
        </p:nvSpPr>
        <p:spPr>
          <a:xfrm>
            <a:off x="6172200" y="1681163"/>
            <a:ext cx="5183100" cy="8241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900"/>
              <a:buFont typeface="Arial"/>
              <a:buNone/>
              <a:defRPr sz="19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6" name="Google Shape;116;p18"/>
          <p:cNvSpPr txBox="1">
            <a:spLocks noGrp="1"/>
          </p:cNvSpPr>
          <p:nvPr>
            <p:ph type="body" idx="4"/>
          </p:nvPr>
        </p:nvSpPr>
        <p:spPr>
          <a:xfrm>
            <a:off x="6172200" y="2505075"/>
            <a:ext cx="5183100" cy="368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17" name="Google Shape;117;p18"/>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18" name="Google Shape;118;p1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19" name="Google Shape;119;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839788" y="457200"/>
            <a:ext cx="3932100" cy="16005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31" name="Google Shape;131;p21"/>
          <p:cNvSpPr txBox="1">
            <a:spLocks noGrp="1"/>
          </p:cNvSpPr>
          <p:nvPr>
            <p:ph type="body" idx="1"/>
          </p:nvPr>
        </p:nvSpPr>
        <p:spPr>
          <a:xfrm>
            <a:off x="5183188" y="987425"/>
            <a:ext cx="6172500" cy="48735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1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Google Shape;132;p21"/>
          <p:cNvSpPr txBox="1">
            <a:spLocks noGrp="1"/>
          </p:cNvSpPr>
          <p:nvPr>
            <p:ph type="body" idx="2"/>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9pPr>
          </a:lstStyle>
          <a:p>
            <a:endParaRPr/>
          </a:p>
        </p:txBody>
      </p:sp>
      <p:sp>
        <p:nvSpPr>
          <p:cNvPr id="133" name="Google Shape;133;p21"/>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34" name="Google Shape;134;p2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35" name="Google Shape;135;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839788" y="457200"/>
            <a:ext cx="3932100" cy="16005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38" name="Google Shape;138;p22"/>
          <p:cNvSpPr>
            <a:spLocks noGrp="1"/>
          </p:cNvSpPr>
          <p:nvPr>
            <p:ph type="pic" idx="2"/>
          </p:nvPr>
        </p:nvSpPr>
        <p:spPr>
          <a:xfrm>
            <a:off x="5183188" y="987425"/>
            <a:ext cx="6172500" cy="4873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1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9" name="Google Shape;139;p22"/>
          <p:cNvSpPr txBox="1">
            <a:spLocks noGrp="1"/>
          </p:cNvSpPr>
          <p:nvPr>
            <p:ph type="body" idx="1"/>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9pPr>
          </a:lstStyle>
          <a:p>
            <a:endParaRPr/>
          </a:p>
        </p:txBody>
      </p:sp>
      <p:sp>
        <p:nvSpPr>
          <p:cNvPr id="140" name="Google Shape;140;p2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41" name="Google Shape;141;p2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42" name="Google Shape;142;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45" name="Google Shape;145;p23"/>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46" name="Google Shape;146;p2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47" name="Google Shape;147;p2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48" name="Google Shape;148;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rot="5400000">
            <a:off x="7133400" y="1956625"/>
            <a:ext cx="5811900" cy="26289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51" name="Google Shape;151;p2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52" name="Google Shape;152;p24"/>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53" name="Google Shape;153;p2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54" name="Google Shape;154;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3D2B0-70A9-4B2D-BC20-53D5FF3A6DE2}" type="datetime1">
              <a:rPr lang="en-US" smtClean="0"/>
              <a:t>5/1/2024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06199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82" name="Google Shape;82;p13"/>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6" r:id="rId5"/>
    <p:sldLayoutId id="2147483667" r:id="rId6"/>
    <p:sldLayoutId id="2147483668" r:id="rId7"/>
    <p:sldLayoutId id="2147483669"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5"/>
          <p:cNvPicPr preferRelativeResize="0"/>
          <p:nvPr/>
        </p:nvPicPr>
        <p:blipFill rotWithShape="1">
          <a:blip r:embed="rId3">
            <a:alphaModFix/>
          </a:blip>
          <a:srcRect/>
          <a:stretch/>
        </p:blipFill>
        <p:spPr>
          <a:xfrm>
            <a:off x="0" y="1463"/>
            <a:ext cx="12194602" cy="6856537"/>
          </a:xfrm>
          <a:prstGeom prst="rect">
            <a:avLst/>
          </a:prstGeom>
          <a:noFill/>
          <a:ln>
            <a:noFill/>
          </a:ln>
        </p:spPr>
      </p:pic>
      <p:sp>
        <p:nvSpPr>
          <p:cNvPr id="160" name="Google Shape;160;p25"/>
          <p:cNvSpPr/>
          <p:nvPr/>
        </p:nvSpPr>
        <p:spPr>
          <a:xfrm>
            <a:off x="2716923" y="4822"/>
            <a:ext cx="6568966" cy="6856537"/>
          </a:xfrm>
          <a:prstGeom prst="ellipse">
            <a:avLst/>
          </a:prstGeom>
          <a:solidFill>
            <a:srgbClr val="6A146E">
              <a:alpha val="54901"/>
            </a:srgb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Arial Black"/>
              <a:ea typeface="Arial Black"/>
              <a:cs typeface="Arial Black"/>
              <a:sym typeface="Arial Black"/>
            </a:endParaRPr>
          </a:p>
        </p:txBody>
      </p:sp>
      <p:sp>
        <p:nvSpPr>
          <p:cNvPr id="161" name="Google Shape;161;p25"/>
          <p:cNvSpPr/>
          <p:nvPr/>
        </p:nvSpPr>
        <p:spPr>
          <a:xfrm>
            <a:off x="3278410" y="717741"/>
            <a:ext cx="5445992"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1" i="0" u="none" strike="noStrike" cap="none" dirty="0">
                <a:solidFill>
                  <a:schemeClr val="lt1"/>
                </a:solidFill>
                <a:latin typeface="Times New Roman" panose="02020603050405020304" pitchFamily="18" charset="0"/>
                <a:ea typeface="Arial Black"/>
                <a:cs typeface="Times New Roman" panose="02020603050405020304" pitchFamily="18" charset="0"/>
                <a:sym typeface="Arial Black"/>
              </a:rPr>
              <a:t>Ch. 11</a:t>
            </a:r>
          </a:p>
          <a:p>
            <a:pPr marL="0" marR="0" lvl="0" indent="0" algn="ctr" rtl="0">
              <a:spcBef>
                <a:spcPts val="0"/>
              </a:spcBef>
              <a:spcAft>
                <a:spcPts val="0"/>
              </a:spcAft>
              <a:buNone/>
            </a:pPr>
            <a:r>
              <a:rPr lang="en-US" sz="4800" b="1" i="0" u="none" strike="noStrike" cap="none" dirty="0">
                <a:solidFill>
                  <a:schemeClr val="lt1"/>
                </a:solidFill>
                <a:latin typeface="Times New Roman" panose="02020603050405020304" pitchFamily="18" charset="0"/>
                <a:ea typeface="Arial Black"/>
                <a:cs typeface="Times New Roman" panose="02020603050405020304" pitchFamily="18" charset="0"/>
                <a:sym typeface="Arial Black"/>
              </a:rPr>
              <a:t>GOVERNMENT FAILURE</a:t>
            </a:r>
          </a:p>
          <a:p>
            <a:pPr marL="0" marR="0" lvl="0" indent="0" algn="ctr" rtl="0">
              <a:spcBef>
                <a:spcPts val="0"/>
              </a:spcBef>
              <a:spcAft>
                <a:spcPts val="0"/>
              </a:spcAft>
              <a:buNone/>
            </a:pPr>
            <a:endParaRPr lang="en-US" sz="4400" dirty="0">
              <a:solidFill>
                <a:schemeClr val="lt1"/>
              </a:solidFill>
              <a:latin typeface="Times New Roman" panose="02020603050405020304" pitchFamily="18" charset="0"/>
              <a:cs typeface="Times New Roman" panose="02020603050405020304" pitchFamily="18" charset="0"/>
              <a:sym typeface="Arial Black"/>
            </a:endParaRPr>
          </a:p>
          <a:p>
            <a:pPr marL="0" marR="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 name="Rectangle 5"/>
          <p:cNvSpPr/>
          <p:nvPr/>
        </p:nvSpPr>
        <p:spPr>
          <a:xfrm>
            <a:off x="3049301" y="3220348"/>
            <a:ext cx="6096000" cy="2123658"/>
          </a:xfrm>
          <a:prstGeom prst="rect">
            <a:avLst/>
          </a:prstGeom>
        </p:spPr>
        <p:txBody>
          <a:bodyPr>
            <a:spAutoFit/>
          </a:bodyPr>
          <a:lstStyle/>
          <a:p>
            <a:pPr algn="ctr"/>
            <a:r>
              <a:rPr lang="en-US" sz="4400" i="1" dirty="0">
                <a:solidFill>
                  <a:schemeClr val="bg1"/>
                </a:solidFill>
                <a:latin typeface="Times New Roman" panose="02020603050405020304" pitchFamily="18" charset="0"/>
                <a:ea typeface="Open Sans ExtraBold"/>
                <a:cs typeface="Times New Roman" panose="02020603050405020304" pitchFamily="18" charset="0"/>
                <a:sym typeface="Open Sans ExtraBold"/>
              </a:rPr>
              <a:t>Lecture Slides </a:t>
            </a:r>
          </a:p>
          <a:p>
            <a:pPr algn="ctr"/>
            <a:r>
              <a:rPr lang="en-US" sz="4400" i="1" dirty="0">
                <a:solidFill>
                  <a:schemeClr val="bg1"/>
                </a:solidFill>
                <a:latin typeface="Times New Roman" panose="02020603050405020304" pitchFamily="18" charset="0"/>
                <a:ea typeface="Open Sans ExtraBold"/>
                <a:cs typeface="Times New Roman" panose="02020603050405020304" pitchFamily="18" charset="0"/>
                <a:sym typeface="Open Sans ExtraBold"/>
              </a:rPr>
              <a:t>Presented by                  Dr. Edward C. Hoy</a:t>
            </a:r>
            <a:endParaRPr lang="en-US" sz="4400" i="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261" name="Google Shape;261;p36"/>
          <p:cNvSpPr/>
          <p:nvPr/>
        </p:nvSpPr>
        <p:spPr>
          <a:xfrm>
            <a:off x="0" y="6172200"/>
            <a:ext cx="12192000" cy="6858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62" name="Google Shape;262;p36"/>
          <p:cNvSpPr txBox="1"/>
          <p:nvPr/>
        </p:nvSpPr>
        <p:spPr>
          <a:xfrm>
            <a:off x="568959" y="1730810"/>
            <a:ext cx="11216640" cy="4534831"/>
          </a:xfrm>
          <a:prstGeom prst="rect">
            <a:avLst/>
          </a:prstGeom>
          <a:noFill/>
          <a:ln>
            <a:noFill/>
          </a:ln>
        </p:spPr>
        <p:txBody>
          <a:bodyPr spcFirstLastPara="1" wrap="square" lIns="91425" tIns="91425" rIns="91425" bIns="91425" anchor="t" anchorCtr="0">
            <a:noAutofit/>
          </a:bodyPr>
          <a:lstStyle/>
          <a:p>
            <a:pPr marL="0" lvl="0" indent="0" algn="ctr" defTabSz="400050" rtl="0">
              <a:spcBef>
                <a:spcPts val="0"/>
              </a:spcBef>
              <a:spcAft>
                <a:spcPts val="0"/>
              </a:spcAft>
              <a:buNone/>
            </a:pPr>
            <a:r>
              <a:rPr lang="en-US" sz="2700" dirty="0">
                <a:latin typeface="Times New Roman" panose="02020603050405020304" pitchFamily="18" charset="0"/>
                <a:ea typeface="Open Sans SemiBold"/>
                <a:cs typeface="Times New Roman" panose="02020603050405020304" pitchFamily="18" charset="0"/>
                <a:sym typeface="Open Sans SemiBold"/>
              </a:rPr>
              <a:t>N</a:t>
            </a:r>
            <a:r>
              <a:rPr lang="en-US" sz="2700" dirty="0">
                <a:latin typeface="Times New Roman" panose="02020603050405020304" pitchFamily="18" charset="0"/>
                <a:ea typeface="Open Sans"/>
                <a:cs typeface="Times New Roman" panose="02020603050405020304" pitchFamily="18" charset="0"/>
                <a:sym typeface="Open Sans"/>
              </a:rPr>
              <a:t>o one got 50%</a:t>
            </a:r>
            <a:r>
              <a:rPr lang="en-US" sz="2700" baseline="30000" dirty="0">
                <a:latin typeface="Times New Roman" panose="02020603050405020304" pitchFamily="18" charset="0"/>
                <a:ea typeface="Open Sans"/>
                <a:cs typeface="Times New Roman" panose="02020603050405020304" pitchFamily="18" charset="0"/>
                <a:sym typeface="Open Sans"/>
              </a:rPr>
              <a:t>+ </a:t>
            </a:r>
            <a:r>
              <a:rPr lang="en-US" sz="2700" dirty="0">
                <a:latin typeface="Times New Roman" panose="02020603050405020304" pitchFamily="18" charset="0"/>
                <a:ea typeface="Open Sans"/>
                <a:cs typeface="Times New Roman" panose="02020603050405020304" pitchFamily="18" charset="0"/>
                <a:sym typeface="Open Sans"/>
              </a:rPr>
              <a:t>of the votes</a:t>
            </a:r>
            <a:r>
              <a:rPr lang="en-US" sz="2700" dirty="0">
                <a:latin typeface="Times New Roman" panose="02020603050405020304" pitchFamily="18" charset="0"/>
                <a:ea typeface="Open Sans SemiBold"/>
                <a:cs typeface="Times New Roman" panose="02020603050405020304" pitchFamily="18" charset="0"/>
                <a:sym typeface="Open Sans SemiBold"/>
              </a:rPr>
              <a:t>, so we have a 2</a:t>
            </a:r>
            <a:r>
              <a:rPr lang="en-US" sz="2700" baseline="30000" dirty="0">
                <a:latin typeface="Times New Roman" panose="02020603050405020304" pitchFamily="18" charset="0"/>
                <a:ea typeface="Open Sans SemiBold"/>
                <a:cs typeface="Times New Roman" panose="02020603050405020304" pitchFamily="18" charset="0"/>
                <a:sym typeface="Open Sans SemiBold"/>
              </a:rPr>
              <a:t>nd</a:t>
            </a:r>
            <a:r>
              <a:rPr lang="en-US" sz="2700" dirty="0">
                <a:latin typeface="Times New Roman" panose="02020603050405020304" pitchFamily="18" charset="0"/>
                <a:ea typeface="Open Sans SemiBold"/>
                <a:cs typeface="Times New Roman" panose="02020603050405020304" pitchFamily="18" charset="0"/>
                <a:sym typeface="Open Sans SemiBold"/>
              </a:rPr>
              <a:t> round of voting with only Donald and Hillary on the ballot result in the following…</a:t>
            </a:r>
          </a:p>
          <a:p>
            <a:pPr marL="0" lvl="0" indent="0" algn="ctr" defTabSz="400050" rtl="0">
              <a:spcBef>
                <a:spcPts val="0"/>
              </a:spcBef>
              <a:spcAft>
                <a:spcPts val="0"/>
              </a:spcAft>
              <a:buNone/>
            </a:pPr>
            <a:endParaRPr sz="2400" dirty="0">
              <a:latin typeface="Times New Roman" panose="02020603050405020304" pitchFamily="18" charset="0"/>
              <a:ea typeface="Open Sans SemiBold"/>
              <a:cs typeface="Times New Roman" panose="02020603050405020304" pitchFamily="18" charset="0"/>
              <a:sym typeface="Open Sans SemiBold"/>
            </a:endParaRPr>
          </a:p>
          <a:p>
            <a:pPr marL="457200" lvl="0" indent="457200" algn="ctr" rtl="0">
              <a:spcBef>
                <a:spcPts val="0"/>
              </a:spcBef>
              <a:spcAft>
                <a:spcPts val="0"/>
              </a:spcAft>
              <a:buClr>
                <a:schemeClr val="dk1"/>
              </a:buClr>
              <a:buSzPts val="1100"/>
              <a:buFont typeface="Arial"/>
              <a:buNone/>
            </a:pPr>
            <a:r>
              <a:rPr lang="en-US" sz="2400" dirty="0">
                <a:latin typeface="Times New Roman" panose="02020603050405020304" pitchFamily="18" charset="0"/>
                <a:ea typeface="Open Sans SemiBold"/>
                <a:cs typeface="Times New Roman" panose="02020603050405020304" pitchFamily="18" charset="0"/>
                <a:sym typeface="Open Sans SemiBold"/>
              </a:rPr>
              <a:t>[</a:t>
            </a:r>
            <a:r>
              <a:rPr lang="en-US" sz="2400" dirty="0" err="1">
                <a:latin typeface="Times New Roman" panose="02020603050405020304" pitchFamily="18" charset="0"/>
                <a:ea typeface="Open Sans SemiBold"/>
                <a:cs typeface="Times New Roman" panose="02020603050405020304" pitchFamily="18" charset="0"/>
                <a:sym typeface="Open Sans SemiBold"/>
              </a:rPr>
              <a:t>i</a:t>
            </a:r>
            <a:r>
              <a:rPr lang="en-US" sz="2400" dirty="0">
                <a:latin typeface="Times New Roman" panose="02020603050405020304" pitchFamily="18" charset="0"/>
                <a:ea typeface="Open Sans SemiBold"/>
                <a:cs typeface="Times New Roman" panose="02020603050405020304" pitchFamily="18" charset="0"/>
                <a:sym typeface="Open Sans SemiBold"/>
              </a:rPr>
              <a:t>],   [ii], [iv] vote H =&gt; 20% + 22% + 14% = 56%</a:t>
            </a:r>
            <a:endParaRPr sz="2400" dirty="0">
              <a:latin typeface="Times New Roman" panose="02020603050405020304" pitchFamily="18" charset="0"/>
              <a:ea typeface="Open Sans SemiBold"/>
              <a:cs typeface="Times New Roman" panose="02020603050405020304" pitchFamily="18" charset="0"/>
              <a:sym typeface="Open Sans SemiBold"/>
            </a:endParaRPr>
          </a:p>
          <a:p>
            <a:pPr marL="457200" lvl="0" indent="457200" algn="ctr" rtl="0">
              <a:spcBef>
                <a:spcPts val="0"/>
              </a:spcBef>
              <a:spcAft>
                <a:spcPts val="0"/>
              </a:spcAft>
              <a:buClr>
                <a:schemeClr val="dk1"/>
              </a:buClr>
              <a:buSzPts val="1100"/>
              <a:buFont typeface="Arial"/>
              <a:buNone/>
            </a:pPr>
            <a:r>
              <a:rPr lang="en-US" sz="2400" dirty="0">
                <a:latin typeface="Times New Roman" panose="02020603050405020304" pitchFamily="18" charset="0"/>
                <a:ea typeface="Open Sans SemiBold"/>
                <a:cs typeface="Times New Roman" panose="02020603050405020304" pitchFamily="18" charset="0"/>
                <a:sym typeface="Open Sans SemiBold"/>
              </a:rPr>
              <a:t>[iii], [v], [vi] vote D =&gt; 06% + 10% + 28% = 44%</a:t>
            </a:r>
          </a:p>
          <a:p>
            <a:pPr marL="457200" lvl="0" indent="457200" algn="ctr" rtl="0">
              <a:spcBef>
                <a:spcPts val="0"/>
              </a:spcBef>
              <a:spcAft>
                <a:spcPts val="0"/>
              </a:spcAft>
              <a:buClr>
                <a:schemeClr val="dk1"/>
              </a:buClr>
              <a:buSzPts val="1100"/>
              <a:buFont typeface="Arial"/>
              <a:buNone/>
            </a:pPr>
            <a:endParaRPr sz="2800" dirty="0">
              <a:latin typeface="Times New Roman" panose="02020603050405020304" pitchFamily="18" charset="0"/>
              <a:ea typeface="Open Sans SemiBold"/>
              <a:cs typeface="Times New Roman" panose="02020603050405020304" pitchFamily="18" charset="0"/>
              <a:sym typeface="Open Sans SemiBold"/>
            </a:endParaRPr>
          </a:p>
          <a:p>
            <a:pPr marL="457200" lvl="0" indent="-457200" rtl="0">
              <a:spcBef>
                <a:spcPts val="0"/>
              </a:spcBef>
              <a:spcAft>
                <a:spcPts val="0"/>
              </a:spcAft>
              <a:buClr>
                <a:schemeClr val="dk1"/>
              </a:buClr>
              <a:buSzPts val="1100"/>
              <a:buFont typeface="Wingdings" panose="05000000000000000000" pitchFamily="2" charset="2"/>
              <a:buChar char="q"/>
            </a:pPr>
            <a:r>
              <a:rPr lang="en-US" sz="2700" dirty="0">
                <a:latin typeface="Times New Roman" panose="02020603050405020304" pitchFamily="18" charset="0"/>
                <a:ea typeface="Open Sans SemiBold"/>
                <a:cs typeface="Times New Roman" panose="02020603050405020304" pitchFamily="18" charset="0"/>
                <a:sym typeface="Open Sans SemiBold"/>
              </a:rPr>
              <a:t>Hillary wins in a ‘runoff ’ (56% to 44%).         </a:t>
            </a:r>
          </a:p>
          <a:p>
            <a:pPr marL="457200" lvl="0" indent="-457200" rtl="0">
              <a:spcBef>
                <a:spcPts val="0"/>
              </a:spcBef>
              <a:spcAft>
                <a:spcPts val="0"/>
              </a:spcAft>
              <a:buClr>
                <a:schemeClr val="dk1"/>
              </a:buClr>
              <a:buSzPts val="1100"/>
              <a:buFont typeface="Wingdings" panose="05000000000000000000" pitchFamily="2" charset="2"/>
              <a:buChar char="q"/>
            </a:pPr>
            <a:r>
              <a:rPr lang="en-US" sz="2700" dirty="0">
                <a:latin typeface="Times New Roman" panose="02020603050405020304" pitchFamily="18" charset="0"/>
                <a:ea typeface="Open Sans"/>
                <a:cs typeface="Times New Roman" panose="02020603050405020304" pitchFamily="18" charset="0"/>
                <a:sym typeface="Open Sans"/>
              </a:rPr>
              <a:t>Does this new process reflect the “will of the people”?</a:t>
            </a:r>
          </a:p>
          <a:p>
            <a:pPr marL="457200" lvl="0" indent="-457200" rtl="0">
              <a:spcBef>
                <a:spcPts val="0"/>
              </a:spcBef>
              <a:spcAft>
                <a:spcPts val="0"/>
              </a:spcAft>
              <a:buClr>
                <a:schemeClr val="dk1"/>
              </a:buClr>
              <a:buSzPts val="1100"/>
              <a:buFont typeface="Wingdings" panose="05000000000000000000" pitchFamily="2" charset="2"/>
              <a:buChar char="q"/>
            </a:pPr>
            <a:r>
              <a:rPr lang="en-US" sz="2700" dirty="0">
                <a:latin typeface="Times New Roman" panose="02020603050405020304" pitchFamily="18" charset="0"/>
                <a:ea typeface="Open Sans"/>
                <a:cs typeface="Times New Roman" panose="02020603050405020304" pitchFamily="18" charset="0"/>
                <a:sym typeface="Open Sans"/>
              </a:rPr>
              <a:t>Depends on whether the electorate find a runoff </a:t>
            </a:r>
            <a:r>
              <a:rPr lang="en-US" sz="2700" b="1" dirty="0">
                <a:latin typeface="Times New Roman" panose="02020603050405020304" pitchFamily="18" charset="0"/>
                <a:ea typeface="Open Sans"/>
                <a:cs typeface="Times New Roman" panose="02020603050405020304" pitchFamily="18" charset="0"/>
                <a:sym typeface="Open Sans"/>
              </a:rPr>
              <a:t>acceptable</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t>
            </a:r>
          </a:p>
          <a:p>
            <a:pPr lvl="0" algn="ctr" rtl="0">
              <a:spcBef>
                <a:spcPts val="0"/>
              </a:spcBef>
              <a:spcAft>
                <a:spcPts val="0"/>
              </a:spcAft>
              <a:buClr>
                <a:schemeClr val="dk1"/>
              </a:buClr>
              <a:buSzPts val="1100"/>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Rules</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are used to decide how the winner is elected –</a:t>
            </a:r>
          </a:p>
          <a:p>
            <a:pPr lvl="0" algn="ctr" rtl="0">
              <a:spcBef>
                <a:spcPts val="0"/>
              </a:spcBef>
              <a:spcAft>
                <a:spcPts val="0"/>
              </a:spcAft>
              <a:buClr>
                <a:schemeClr val="dk1"/>
              </a:buClr>
              <a:buSzPts val="1100"/>
            </a:pPr>
            <a:endParaRPr sz="2800" dirty="0">
              <a:latin typeface="Times New Roman" panose="02020603050405020304" pitchFamily="18" charset="0"/>
              <a:ea typeface="Open Sans"/>
              <a:cs typeface="Times New Roman" panose="02020603050405020304" pitchFamily="18" charset="0"/>
              <a:sym typeface="Open Sans"/>
            </a:endParaRPr>
          </a:p>
          <a:p>
            <a:pPr marL="0" lvl="0" indent="0" rtl="0">
              <a:spcBef>
                <a:spcPts val="0"/>
              </a:spcBef>
              <a:spcAft>
                <a:spcPts val="0"/>
              </a:spcAft>
              <a:buClr>
                <a:schemeClr val="dk1"/>
              </a:buClr>
              <a:buSzPts val="1100"/>
              <a:buFont typeface="Arial"/>
              <a:buNone/>
            </a:pPr>
            <a:endParaRPr sz="3000" b="1" dirty="0">
              <a:latin typeface="Open Sans"/>
              <a:ea typeface="Open Sans"/>
              <a:cs typeface="Open Sans"/>
              <a:sym typeface="Open Sans"/>
            </a:endParaRPr>
          </a:p>
          <a:p>
            <a:pPr marL="0" lvl="0" indent="0" rtl="0">
              <a:spcBef>
                <a:spcPts val="0"/>
              </a:spcBef>
              <a:spcAft>
                <a:spcPts val="0"/>
              </a:spcAft>
              <a:buNone/>
            </a:pPr>
            <a:endParaRPr sz="3000" dirty="0">
              <a:latin typeface="Open Sans SemiBold"/>
              <a:ea typeface="Open Sans SemiBold"/>
              <a:cs typeface="Open Sans SemiBold"/>
              <a:sym typeface="Open Sans SemiBold"/>
            </a:endParaRPr>
          </a:p>
        </p:txBody>
      </p:sp>
      <p:sp>
        <p:nvSpPr>
          <p:cNvPr id="2" name="Rectangle 1"/>
          <p:cNvSpPr/>
          <p:nvPr/>
        </p:nvSpPr>
        <p:spPr>
          <a:xfrm>
            <a:off x="3942533" y="1035646"/>
            <a:ext cx="4469493" cy="584775"/>
          </a:xfrm>
          <a:prstGeom prst="rect">
            <a:avLst/>
          </a:prstGeom>
        </p:spPr>
        <p:txBody>
          <a:bodyPr wrap="none">
            <a:spAutoFit/>
          </a:bodyPr>
          <a:lstStyle/>
          <a:p>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Run-Off Between Top 2</a:t>
            </a:r>
            <a:r>
              <a:rPr lang="en-US" sz="3200" b="1" dirty="0">
                <a:latin typeface="Times New Roman" panose="02020603050405020304" pitchFamily="18" charset="0"/>
                <a:ea typeface="Open Sans SemiBold"/>
                <a:cs typeface="Times New Roman" panose="02020603050405020304" pitchFamily="18" charset="0"/>
                <a:sym typeface="Open Sans SemiBold"/>
              </a:rPr>
              <a:t> </a:t>
            </a:r>
            <a:endParaRPr lang="en-US" sz="3200" b="1" dirty="0"/>
          </a:p>
        </p:txBody>
      </p:sp>
      <p:cxnSp>
        <p:nvCxnSpPr>
          <p:cNvPr id="6" name="Google Shape;247;p34">
            <a:extLst>
              <a:ext uri="{FF2B5EF4-FFF2-40B4-BE49-F238E27FC236}">
                <a16:creationId xmlns:a16="http://schemas.microsoft.com/office/drawing/2014/main" id="{65DEDC56-F048-9871-6E9F-22F60BBF8AEC}"/>
              </a:ext>
            </a:extLst>
          </p:cNvPr>
          <p:cNvCxnSpPr/>
          <p:nvPr/>
        </p:nvCxnSpPr>
        <p:spPr>
          <a:xfrm rot="10800000" flipH="1">
            <a:off x="4607367" y="1671266"/>
            <a:ext cx="3307800" cy="8700"/>
          </a:xfrm>
          <a:prstGeom prst="straightConnector1">
            <a:avLst/>
          </a:prstGeom>
          <a:noFill/>
          <a:ln w="28575" cap="flat" cmpd="sng">
            <a:solidFill>
              <a:srgbClr val="5C0C4B"/>
            </a:solidFill>
            <a:prstDash val="solid"/>
            <a:miter lim="800000"/>
            <a:headEnd type="none" w="sm" len="sm"/>
            <a:tailEnd type="none" w="sm" len="sm"/>
          </a:ln>
        </p:spPr>
      </p:cxnSp>
      <p:sp>
        <p:nvSpPr>
          <p:cNvPr id="3" name="TextBox 2">
            <a:extLst>
              <a:ext uri="{FF2B5EF4-FFF2-40B4-BE49-F238E27FC236}">
                <a16:creationId xmlns:a16="http://schemas.microsoft.com/office/drawing/2014/main" id="{E128736A-8752-38D3-0465-1BC0CDE3A1E3}"/>
              </a:ext>
            </a:extLst>
          </p:cNvPr>
          <p:cNvSpPr txBox="1"/>
          <p:nvPr/>
        </p:nvSpPr>
        <p:spPr>
          <a:xfrm>
            <a:off x="1399707" y="3771728"/>
            <a:ext cx="9845040" cy="307777"/>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NOTE: </a:t>
            </a:r>
            <a:r>
              <a:rPr lang="en-US" dirty="0">
                <a:latin typeface="Times New Roman" panose="02020603050405020304" pitchFamily="18" charset="0"/>
                <a:cs typeface="Times New Roman" panose="02020603050405020304" pitchFamily="18" charset="0"/>
              </a:rPr>
              <a:t>both candidates add up the percentage of votes they received in the 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round + the win they had in the first round.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B013D8-6E8A-C5E0-5B74-2A64A6A2AB2C}"/>
              </a:ext>
            </a:extLst>
          </p:cNvPr>
          <p:cNvPicPr>
            <a:picLocks noChangeAspect="1"/>
          </p:cNvPicPr>
          <p:nvPr/>
        </p:nvPicPr>
        <p:blipFill>
          <a:blip r:embed="rId2"/>
          <a:stretch>
            <a:fillRect/>
          </a:stretch>
        </p:blipFill>
        <p:spPr>
          <a:xfrm>
            <a:off x="3502051" y="922388"/>
            <a:ext cx="8459577" cy="1629416"/>
          </a:xfrm>
          <a:prstGeom prst="rect">
            <a:avLst/>
          </a:prstGeom>
        </p:spPr>
      </p:pic>
      <p:sp>
        <p:nvSpPr>
          <p:cNvPr id="8" name="Google Shape;271;p37">
            <a:extLst>
              <a:ext uri="{FF2B5EF4-FFF2-40B4-BE49-F238E27FC236}">
                <a16:creationId xmlns:a16="http://schemas.microsoft.com/office/drawing/2014/main" id="{9B0E5CF2-0C34-62FC-465D-214A45A2E140}"/>
              </a:ext>
            </a:extLst>
          </p:cNvPr>
          <p:cNvSpPr txBox="1"/>
          <p:nvPr/>
        </p:nvSpPr>
        <p:spPr>
          <a:xfrm>
            <a:off x="230372" y="829865"/>
            <a:ext cx="12113511" cy="866100"/>
          </a:xfrm>
          <a:prstGeom prst="rect">
            <a:avLst/>
          </a:prstGeom>
          <a:noFill/>
          <a:ln>
            <a:noFill/>
          </a:ln>
        </p:spPr>
        <p:txBody>
          <a:bodyPr spcFirstLastPara="1" wrap="square" lIns="91425" tIns="91425" rIns="91425" bIns="91425" anchor="t" anchorCtr="0">
            <a:noAutofit/>
          </a:bodyPr>
          <a:lstStyle/>
          <a:p>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TRANSITIVITY </a:t>
            </a:r>
          </a:p>
          <a:p>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	of </a:t>
            </a:r>
          </a:p>
          <a:p>
            <a:pPr>
              <a:tabLst>
                <a:tab pos="396875" algn="l"/>
              </a:tabLst>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PREFERENCE                                                                                                       	</a:t>
            </a:r>
            <a:r>
              <a:rPr lang="en-US" sz="1600"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(1 &gt; 2 &amp; 2 &gt; 3, then 1 &gt; 3)</a:t>
            </a:r>
            <a:r>
              <a:rPr lang="en-US" sz="3200"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                                                                                                        </a:t>
            </a:r>
          </a:p>
          <a:p>
            <a:r>
              <a:rPr lang="en-US" sz="2500"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	</a:t>
            </a:r>
            <a:endParaRPr sz="2300" dirty="0">
              <a:solidFill>
                <a:srgbClr val="5C0C4B"/>
              </a:solidFill>
              <a:latin typeface="Open Sans ExtraBold"/>
              <a:ea typeface="Open Sans ExtraBold"/>
              <a:cs typeface="Open Sans ExtraBold"/>
              <a:sym typeface="Open Sans ExtraBold"/>
            </a:endParaRPr>
          </a:p>
        </p:txBody>
      </p:sp>
      <p:sp>
        <p:nvSpPr>
          <p:cNvPr id="9" name="Rectangle 8">
            <a:extLst>
              <a:ext uri="{FF2B5EF4-FFF2-40B4-BE49-F238E27FC236}">
                <a16:creationId xmlns:a16="http://schemas.microsoft.com/office/drawing/2014/main" id="{0000A8B4-2F23-0526-573F-80944DC6D723}"/>
              </a:ext>
            </a:extLst>
          </p:cNvPr>
          <p:cNvSpPr/>
          <p:nvPr/>
        </p:nvSpPr>
        <p:spPr>
          <a:xfrm>
            <a:off x="-98292" y="2635339"/>
            <a:ext cx="12192000" cy="2492990"/>
          </a:xfrm>
          <a:prstGeom prst="rect">
            <a:avLst/>
          </a:prstGeom>
        </p:spPr>
        <p:txBody>
          <a:bodyPr wrap="square">
            <a:spAutoFit/>
          </a:bodyPr>
          <a:lstStyle/>
          <a:p>
            <a:pPr lvl="0" algn="ctr"/>
            <a:endParaRPr lang="en-US" sz="2800" b="1" dirty="0">
              <a:latin typeface="Times New Roman" panose="02020603050405020304" pitchFamily="18" charset="0"/>
              <a:cs typeface="Times New Roman" panose="02020603050405020304" pitchFamily="18" charset="0"/>
            </a:endParaRPr>
          </a:p>
          <a:p>
            <a:pPr>
              <a:tabLst>
                <a:tab pos="509588" algn="l"/>
                <a:tab pos="3657600" algn="l"/>
              </a:tabLst>
            </a:pPr>
            <a:r>
              <a:rPr lang="en-US" sz="2500" b="1" dirty="0">
                <a:solidFill>
                  <a:schemeClr val="dk1"/>
                </a:solidFill>
                <a:latin typeface="Times New Roman" panose="02020603050405020304" pitchFamily="18" charset="0"/>
                <a:cs typeface="Times New Roman" panose="02020603050405020304" pitchFamily="18" charset="0"/>
              </a:rPr>
              <a:t>			</a:t>
            </a:r>
            <a:r>
              <a:rPr lang="en-US" sz="28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Do You Notice a Problem? </a:t>
            </a:r>
            <a:endParaRPr lang="en-US" sz="2500" dirty="0">
              <a:solidFill>
                <a:schemeClr val="dk1"/>
              </a:solidFill>
              <a:latin typeface="Times New Roman" panose="02020603050405020304" pitchFamily="18" charset="0"/>
              <a:cs typeface="Times New Roman" panose="02020603050405020304" pitchFamily="18" charset="0"/>
            </a:endParaRPr>
          </a:p>
          <a:p>
            <a:pPr>
              <a:tabLst>
                <a:tab pos="509588" algn="l"/>
                <a:tab pos="3657600" algn="l"/>
              </a:tabLst>
            </a:pPr>
            <a:r>
              <a:rPr lang="en-US" sz="2500" dirty="0">
                <a:solidFill>
                  <a:schemeClr val="dk1"/>
                </a:solidFill>
                <a:latin typeface="Times New Roman" panose="02020603050405020304" pitchFamily="18" charset="0"/>
                <a:cs typeface="Times New Roman" panose="02020603050405020304" pitchFamily="18" charset="0"/>
              </a:rPr>
              <a:t>	If Donald (1) is preferred to Ted (2), and Ted (2) is preferred to Hillary (3); then by the 	Transitive Property, Donald (1) should be preferred to Hillary (3).</a:t>
            </a:r>
          </a:p>
          <a:p>
            <a:pPr lvl="0" algn="ctr">
              <a:tabLst>
                <a:tab pos="2743200" algn="l"/>
              </a:tabLst>
            </a:pPr>
            <a:endParaRPr lang="en-US" sz="2500" b="1" dirty="0">
              <a:solidFill>
                <a:schemeClr val="dk1"/>
              </a:solidFill>
              <a:latin typeface="Times New Roman" panose="02020603050405020304" pitchFamily="18" charset="0"/>
              <a:cs typeface="Times New Roman" panose="02020603050405020304" pitchFamily="18" charset="0"/>
            </a:endParaRPr>
          </a:p>
          <a:p>
            <a:pPr lvl="0" algn="ctr">
              <a:tabLst>
                <a:tab pos="2743200" algn="l"/>
              </a:tabLst>
            </a:pPr>
            <a:r>
              <a:rPr lang="en-US" sz="2500" dirty="0">
                <a:solidFill>
                  <a:schemeClr val="dk1"/>
                </a:solidFill>
                <a:latin typeface="Times New Roman" panose="02020603050405020304" pitchFamily="18" charset="0"/>
                <a:cs typeface="Times New Roman" panose="02020603050405020304" pitchFamily="18" charset="0"/>
              </a:rPr>
              <a:t>Wait a Minute! Voting results of table indicate that Hillary beats Trump. </a:t>
            </a:r>
          </a:p>
        </p:txBody>
      </p:sp>
      <p:sp>
        <p:nvSpPr>
          <p:cNvPr id="11" name="TextBox 10">
            <a:extLst>
              <a:ext uri="{FF2B5EF4-FFF2-40B4-BE49-F238E27FC236}">
                <a16:creationId xmlns:a16="http://schemas.microsoft.com/office/drawing/2014/main" id="{9456D1A8-204F-7027-D4FC-05D338D066C2}"/>
              </a:ext>
            </a:extLst>
          </p:cNvPr>
          <p:cNvSpPr txBox="1"/>
          <p:nvPr/>
        </p:nvSpPr>
        <p:spPr>
          <a:xfrm>
            <a:off x="1445555" y="5374450"/>
            <a:ext cx="10285227" cy="492443"/>
          </a:xfrm>
          <a:prstGeom prst="rect">
            <a:avLst/>
          </a:prstGeom>
          <a:noFill/>
        </p:spPr>
        <p:txBody>
          <a:bodyPr wrap="square">
            <a:spAutoFit/>
          </a:bodyPr>
          <a:lstStyle/>
          <a:p>
            <a:r>
              <a:rPr lang="en-US" sz="2600" i="1" dirty="0">
                <a:solidFill>
                  <a:schemeClr val="dk1"/>
                </a:solidFill>
                <a:latin typeface="Times New Roman" panose="02020603050405020304" pitchFamily="18" charset="0"/>
                <a:ea typeface="Open Sans"/>
                <a:cs typeface="Times New Roman" panose="02020603050405020304" pitchFamily="18" charset="0"/>
                <a:sym typeface="Open Sans"/>
              </a:rPr>
              <a:t>– “Voting Process” &amp; “Rules” appears to be </a:t>
            </a:r>
            <a:r>
              <a:rPr lang="en-US" sz="2600" i="1" u="sng" dirty="0">
                <a:solidFill>
                  <a:schemeClr val="dk1"/>
                </a:solidFill>
                <a:latin typeface="Times New Roman" panose="02020603050405020304" pitchFamily="18" charset="0"/>
                <a:ea typeface="Open Sans"/>
                <a:cs typeface="Times New Roman" panose="02020603050405020304" pitchFamily="18" charset="0"/>
                <a:sym typeface="Open Sans"/>
              </a:rPr>
              <a:t>irrational</a:t>
            </a:r>
            <a:r>
              <a:rPr lang="en-US" sz="2600" i="1" dirty="0">
                <a:solidFill>
                  <a:schemeClr val="dk1"/>
                </a:solidFill>
                <a:latin typeface="Times New Roman" panose="02020603050405020304" pitchFamily="18" charset="0"/>
                <a:ea typeface="Open Sans"/>
                <a:cs typeface="Times New Roman" panose="02020603050405020304" pitchFamily="18" charset="0"/>
                <a:sym typeface="Open Sans"/>
              </a:rPr>
              <a:t> in nature –</a:t>
            </a:r>
            <a:endParaRPr lang="en-US" sz="2600" i="1" dirty="0"/>
          </a:p>
        </p:txBody>
      </p:sp>
      <p:sp>
        <p:nvSpPr>
          <p:cNvPr id="12" name="Google Shape;260;p36">
            <a:extLst>
              <a:ext uri="{FF2B5EF4-FFF2-40B4-BE49-F238E27FC236}">
                <a16:creationId xmlns:a16="http://schemas.microsoft.com/office/drawing/2014/main" id="{BCD212FB-7C1D-F113-2465-32F963B888A8}"/>
              </a:ext>
            </a:extLst>
          </p:cNvPr>
          <p:cNvSpPr/>
          <p:nvPr/>
        </p:nvSpPr>
        <p:spPr>
          <a:xfrm>
            <a:off x="396994" y="154205"/>
            <a:ext cx="11476500" cy="519081"/>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13" name="Google Shape;261;p36">
            <a:extLst>
              <a:ext uri="{FF2B5EF4-FFF2-40B4-BE49-F238E27FC236}">
                <a16:creationId xmlns:a16="http://schemas.microsoft.com/office/drawing/2014/main" id="{21BAE8B8-E567-318D-D6BE-C69A69B0E50E}"/>
              </a:ext>
            </a:extLst>
          </p:cNvPr>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cxnSp>
        <p:nvCxnSpPr>
          <p:cNvPr id="2" name="Google Shape;247;p34">
            <a:extLst>
              <a:ext uri="{FF2B5EF4-FFF2-40B4-BE49-F238E27FC236}">
                <a16:creationId xmlns:a16="http://schemas.microsoft.com/office/drawing/2014/main" id="{9B732339-87B1-EA7F-ADD5-DB5834D9C018}"/>
              </a:ext>
            </a:extLst>
          </p:cNvPr>
          <p:cNvCxnSpPr>
            <a:cxnSpLocks/>
          </p:cNvCxnSpPr>
          <p:nvPr/>
        </p:nvCxnSpPr>
        <p:spPr>
          <a:xfrm flipV="1">
            <a:off x="396994" y="2919024"/>
            <a:ext cx="2644313" cy="8700"/>
          </a:xfrm>
          <a:prstGeom prst="straightConnector1">
            <a:avLst/>
          </a:prstGeom>
          <a:noFill/>
          <a:ln w="28575" cap="flat" cmpd="sng">
            <a:solidFill>
              <a:srgbClr val="5C0C4B"/>
            </a:solidFill>
            <a:prstDash val="solid"/>
            <a:miter lim="800000"/>
            <a:headEnd type="none" w="sm" len="sm"/>
            <a:tailEnd type="none" w="sm" len="sm"/>
          </a:ln>
        </p:spPr>
      </p:cxnSp>
    </p:spTree>
    <p:extLst>
      <p:ext uri="{BB962C8B-B14F-4D97-AF65-F5344CB8AC3E}">
        <p14:creationId xmlns:p14="http://schemas.microsoft.com/office/powerpoint/2010/main" val="1229181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39"/>
          <p:cNvSpPr/>
          <p:nvPr/>
        </p:nvSpPr>
        <p:spPr>
          <a:xfrm>
            <a:off x="0" y="6249970"/>
            <a:ext cx="12192000" cy="60803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85" name="Google Shape;285;p39"/>
          <p:cNvSpPr txBox="1"/>
          <p:nvPr/>
        </p:nvSpPr>
        <p:spPr>
          <a:xfrm>
            <a:off x="129364" y="843483"/>
            <a:ext cx="12192000" cy="47616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endParaRPr lang="en-US" sz="3000" b="1" dirty="0">
              <a:latin typeface="Times New Roman" panose="02020603050405020304" pitchFamily="18" charset="0"/>
              <a:ea typeface="Open Sans"/>
              <a:cs typeface="Times New Roman" panose="02020603050405020304" pitchFamily="18" charset="0"/>
              <a:sym typeface="Open Sans"/>
            </a:endParaRPr>
          </a:p>
          <a:p>
            <a:pPr algn="ctr"/>
            <a:r>
              <a:rPr lang="en-US" sz="2000" dirty="0">
                <a:latin typeface="Times New Roman" panose="02020603050405020304" pitchFamily="18" charset="0"/>
                <a:ea typeface="Open Sans"/>
                <a:cs typeface="Times New Roman" panose="02020603050405020304" pitchFamily="18" charset="0"/>
                <a:sym typeface="Open Sans"/>
              </a:rPr>
              <a:t>(series pf primary rounds followed by general election between candidates)</a:t>
            </a:r>
          </a:p>
          <a:p>
            <a:pPr marL="0" lvl="0" indent="0" algn="ctr">
              <a:spcBef>
                <a:spcPts val="0"/>
              </a:spcBef>
              <a:spcAft>
                <a:spcPts val="0"/>
              </a:spcAft>
              <a:buNone/>
            </a:pPr>
            <a:endParaRPr lang="en-US" sz="2700" b="1" dirty="0">
              <a:latin typeface="Times New Roman" panose="02020603050405020304" pitchFamily="18" charset="0"/>
              <a:ea typeface="Open Sans"/>
              <a:cs typeface="Times New Roman" panose="02020603050405020304" pitchFamily="18" charset="0"/>
              <a:sym typeface="Open Sans"/>
            </a:endParaRPr>
          </a:p>
          <a:p>
            <a:pPr marL="0" lvl="0" indent="0" algn="ctr">
              <a:spcBef>
                <a:spcPts val="0"/>
              </a:spcBef>
              <a:spcAft>
                <a:spcPts val="0"/>
              </a:spcAft>
              <a:buNone/>
            </a:pPr>
            <a:endParaRPr lang="en-US" sz="2700" b="1" dirty="0">
              <a:latin typeface="Times New Roman" panose="02020603050405020304" pitchFamily="18" charset="0"/>
              <a:ea typeface="Open Sans"/>
              <a:cs typeface="Times New Roman" panose="02020603050405020304" pitchFamily="18" charset="0"/>
              <a:sym typeface="Open Sans"/>
            </a:endParaRPr>
          </a:p>
          <a:p>
            <a:pPr marL="0" lvl="0" indent="0">
              <a:spcBef>
                <a:spcPts val="0"/>
              </a:spcBef>
              <a:spcAft>
                <a:spcPts val="0"/>
              </a:spcAft>
              <a:buNone/>
              <a:tabLst>
                <a:tab pos="1371600" algn="l"/>
                <a:tab pos="1828800" algn="l"/>
                <a:tab pos="2684463" algn="l"/>
                <a:tab pos="3657600" algn="l"/>
                <a:tab pos="4114800" algn="l"/>
              </a:tabLst>
            </a:pPr>
            <a:endParaRPr lang="en-US" sz="3400" b="1" dirty="0">
              <a:latin typeface="Times New Roman" panose="02020603050405020304" pitchFamily="18" charset="0"/>
              <a:ea typeface="Open Sans"/>
              <a:cs typeface="Times New Roman" panose="02020603050405020304" pitchFamily="18" charset="0"/>
              <a:sym typeface="Open Sans"/>
            </a:endParaRPr>
          </a:p>
          <a:p>
            <a:pPr lvl="0" algn="ctr"/>
            <a:endParaRPr lang="en-US" sz="3400" b="1" dirty="0">
              <a:latin typeface="Times New Roman" panose="02020603050405020304" pitchFamily="18" charset="0"/>
              <a:ea typeface="Open Sans"/>
              <a:cs typeface="Times New Roman" panose="02020603050405020304" pitchFamily="18" charset="0"/>
              <a:sym typeface="Open Sans"/>
            </a:endParaRPr>
          </a:p>
          <a:p>
            <a:pPr lvl="0" algn="ctr"/>
            <a:endParaRPr lang="en-US" sz="3400" b="1" dirty="0">
              <a:latin typeface="Times New Roman" panose="02020603050405020304" pitchFamily="18" charset="0"/>
              <a:ea typeface="Open Sans"/>
              <a:cs typeface="Times New Roman" panose="02020603050405020304" pitchFamily="18" charset="0"/>
              <a:sym typeface="Open Sans"/>
            </a:endParaRPr>
          </a:p>
          <a:p>
            <a:pPr lvl="0" algn="ctr"/>
            <a:endParaRPr lang="en-US" sz="2800" b="1" dirty="0">
              <a:latin typeface="Times New Roman" panose="02020603050405020304" pitchFamily="18" charset="0"/>
              <a:ea typeface="Open Sans"/>
              <a:cs typeface="Times New Roman" panose="02020603050405020304" pitchFamily="18" charset="0"/>
              <a:sym typeface="Open Sans"/>
            </a:endParaRPr>
          </a:p>
          <a:p>
            <a:pPr lvl="0" algn="ctr"/>
            <a:endParaRPr lang="en-US" sz="2400" b="1" dirty="0">
              <a:latin typeface="Times New Roman" panose="02020603050405020304" pitchFamily="18" charset="0"/>
              <a:ea typeface="Open Sans"/>
              <a:cs typeface="Times New Roman" panose="02020603050405020304" pitchFamily="18" charset="0"/>
              <a:sym typeface="Open Sans"/>
            </a:endParaRPr>
          </a:p>
          <a:p>
            <a:pPr lvl="0" algn="ctr"/>
            <a:r>
              <a:rPr lang="en-US" sz="2400" b="1" dirty="0">
                <a:solidFill>
                  <a:srgbClr val="800080"/>
                </a:solidFill>
                <a:latin typeface="Times New Roman" panose="02020603050405020304" pitchFamily="18" charset="0"/>
                <a:ea typeface="Open Sans"/>
                <a:cs typeface="Times New Roman" panose="02020603050405020304" pitchFamily="18" charset="0"/>
                <a:sym typeface="Open Sans"/>
              </a:rPr>
              <a:t>WHAT IS THE PROBLEM WITH THIS VOTING PROCESS?</a:t>
            </a:r>
            <a:endParaRPr lang="en-US" sz="2400" dirty="0">
              <a:solidFill>
                <a:srgbClr val="800080"/>
              </a:solidFill>
              <a:latin typeface="Times New Roman" panose="02020603050405020304" pitchFamily="18" charset="0"/>
              <a:ea typeface="Open Sans"/>
              <a:cs typeface="Times New Roman" panose="02020603050405020304" pitchFamily="18" charset="0"/>
              <a:sym typeface="Open Sans"/>
            </a:endParaRPr>
          </a:p>
          <a:p>
            <a:pPr lvl="0" algn="ctr"/>
            <a:r>
              <a:rPr lang="en-US" sz="1800" dirty="0">
                <a:latin typeface="Times New Roman" panose="02020603050405020304" pitchFamily="18" charset="0"/>
                <a:ea typeface="Open Sans"/>
                <a:cs typeface="Times New Roman" panose="02020603050405020304" pitchFamily="18" charset="0"/>
                <a:sym typeface="Open Sans"/>
              </a:rPr>
              <a:t>Allows a person to support a candidate who is ‘unlikely’ to win without preventing                                                                                            the election of another candidate that is likely to win</a:t>
            </a:r>
            <a:endParaRPr sz="1800" dirty="0">
              <a:latin typeface="Open Sans SemiBold"/>
              <a:ea typeface="Open Sans SemiBold"/>
              <a:cs typeface="Open Sans SemiBold"/>
              <a:sym typeface="Open Sans SemiBold"/>
            </a:endParaRPr>
          </a:p>
          <a:p>
            <a:pPr marL="0" lvl="0" indent="0" rtl="0">
              <a:spcBef>
                <a:spcPts val="0"/>
              </a:spcBef>
              <a:spcAft>
                <a:spcPts val="0"/>
              </a:spcAft>
              <a:buNone/>
            </a:pPr>
            <a:br>
              <a:rPr lang="en-US" sz="3000" dirty="0">
                <a:latin typeface="Open Sans SemiBold"/>
                <a:ea typeface="Open Sans SemiBold"/>
                <a:cs typeface="Open Sans SemiBold"/>
                <a:sym typeface="Open Sans SemiBold"/>
              </a:rPr>
            </a:br>
            <a:endParaRPr sz="3000" dirty="0">
              <a:latin typeface="Open Sans SemiBold"/>
              <a:ea typeface="Open Sans SemiBold"/>
              <a:cs typeface="Open Sans SemiBold"/>
              <a:sym typeface="Open Sans SemiBold"/>
            </a:endParaRPr>
          </a:p>
        </p:txBody>
      </p:sp>
      <p:sp>
        <p:nvSpPr>
          <p:cNvPr id="2" name="Rectangle 1"/>
          <p:cNvSpPr/>
          <p:nvPr/>
        </p:nvSpPr>
        <p:spPr>
          <a:xfrm>
            <a:off x="3992255" y="937956"/>
            <a:ext cx="4658648" cy="553998"/>
          </a:xfrm>
          <a:prstGeom prst="rect">
            <a:avLst/>
          </a:prstGeom>
        </p:spPr>
        <p:txBody>
          <a:bodyPr wrap="none">
            <a:spAutoFit/>
          </a:bodyPr>
          <a:lstStyle/>
          <a:p>
            <a:r>
              <a:rPr lang="en-US" sz="30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PAIRWISE ELECTIONS</a:t>
            </a:r>
            <a:r>
              <a:rPr lang="en-US" sz="3000" b="1" dirty="0">
                <a:latin typeface="Times New Roman" panose="02020603050405020304" pitchFamily="18" charset="0"/>
                <a:ea typeface="Open Sans"/>
                <a:cs typeface="Times New Roman" panose="02020603050405020304" pitchFamily="18" charset="0"/>
                <a:sym typeface="Open Sans"/>
              </a:rPr>
              <a:t>  </a:t>
            </a:r>
            <a:endParaRPr lang="en-US" sz="3000" dirty="0"/>
          </a:p>
        </p:txBody>
      </p:sp>
      <p:pic>
        <p:nvPicPr>
          <p:cNvPr id="4" name="Picture 3">
            <a:extLst>
              <a:ext uri="{FF2B5EF4-FFF2-40B4-BE49-F238E27FC236}">
                <a16:creationId xmlns:a16="http://schemas.microsoft.com/office/drawing/2014/main" id="{5709CE15-561F-2B09-BEB9-B3B15120B91B}"/>
              </a:ext>
            </a:extLst>
          </p:cNvPr>
          <p:cNvPicPr>
            <a:picLocks noChangeAspect="1"/>
          </p:cNvPicPr>
          <p:nvPr/>
        </p:nvPicPr>
        <p:blipFill>
          <a:blip r:embed="rId3"/>
          <a:stretch>
            <a:fillRect/>
          </a:stretch>
        </p:blipFill>
        <p:spPr>
          <a:xfrm>
            <a:off x="3436776" y="2204543"/>
            <a:ext cx="5577176" cy="1484365"/>
          </a:xfrm>
          <a:prstGeom prst="rect">
            <a:avLst/>
          </a:prstGeom>
        </p:spPr>
      </p:pic>
      <p:cxnSp>
        <p:nvCxnSpPr>
          <p:cNvPr id="7" name="Google Shape;247;p34">
            <a:extLst>
              <a:ext uri="{FF2B5EF4-FFF2-40B4-BE49-F238E27FC236}">
                <a16:creationId xmlns:a16="http://schemas.microsoft.com/office/drawing/2014/main" id="{ADDDA43D-647A-F24A-0B6C-D34C2F040D82}"/>
              </a:ext>
            </a:extLst>
          </p:cNvPr>
          <p:cNvCxnSpPr/>
          <p:nvPr/>
        </p:nvCxnSpPr>
        <p:spPr>
          <a:xfrm rot="10800000" flipH="1">
            <a:off x="4571464" y="1937910"/>
            <a:ext cx="3307800" cy="8700"/>
          </a:xfrm>
          <a:prstGeom prst="straightConnector1">
            <a:avLst/>
          </a:prstGeom>
          <a:noFill/>
          <a:ln w="28575" cap="flat" cmpd="sng">
            <a:solidFill>
              <a:srgbClr val="5C0C4B"/>
            </a:solidFill>
            <a:prstDash val="solid"/>
            <a:miter lim="800000"/>
            <a:headEnd type="none" w="sm" len="sm"/>
            <a:tailEnd type="none" w="sm" len="sm"/>
          </a:ln>
        </p:spPr>
      </p:cxnSp>
      <p:sp>
        <p:nvSpPr>
          <p:cNvPr id="8" name="Google Shape;260;p36">
            <a:extLst>
              <a:ext uri="{FF2B5EF4-FFF2-40B4-BE49-F238E27FC236}">
                <a16:creationId xmlns:a16="http://schemas.microsoft.com/office/drawing/2014/main" id="{7CB9D6CF-9345-9092-867F-E7038DE7FB84}"/>
              </a:ext>
            </a:extLst>
          </p:cNvPr>
          <p:cNvSpPr/>
          <p:nvPr/>
        </p:nvSpPr>
        <p:spPr>
          <a:xfrm>
            <a:off x="385514" y="10966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5" name="TextBox 4">
            <a:extLst>
              <a:ext uri="{FF2B5EF4-FFF2-40B4-BE49-F238E27FC236}">
                <a16:creationId xmlns:a16="http://schemas.microsoft.com/office/drawing/2014/main" id="{639364BC-4CEE-8BB0-3691-B3DC292CC062}"/>
              </a:ext>
            </a:extLst>
          </p:cNvPr>
          <p:cNvSpPr txBox="1"/>
          <p:nvPr/>
        </p:nvSpPr>
        <p:spPr>
          <a:xfrm>
            <a:off x="1350218" y="3939109"/>
            <a:ext cx="11732650" cy="70788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555555"/>
                </a:solidFill>
                <a:latin typeface="Times New Roman" panose="02020603050405020304" pitchFamily="18" charset="0"/>
                <a:cs typeface="Times New Roman" panose="02020603050405020304" pitchFamily="18" charset="0"/>
              </a:rPr>
              <a:t>Like</a:t>
            </a:r>
            <a:r>
              <a:rPr lang="en-US" sz="2000" b="0" i="0" dirty="0">
                <a:solidFill>
                  <a:srgbClr val="555555"/>
                </a:solidFill>
                <a:effectLst/>
                <a:latin typeface="Times New Roman" panose="02020603050405020304" pitchFamily="18" charset="0"/>
                <a:cs typeface="Times New Roman" panose="02020603050405020304" pitchFamily="18" charset="0"/>
              </a:rPr>
              <a:t> the round-robin format used in sports tournaments, but hardly used for political elections. </a:t>
            </a:r>
          </a:p>
          <a:p>
            <a:pPr marL="342900" indent="-342900">
              <a:buFont typeface="Arial" panose="020B0604020202020204" pitchFamily="34" charset="0"/>
              <a:buChar char="•"/>
            </a:pPr>
            <a:r>
              <a:rPr lang="en-US" sz="2000" b="0" i="0" dirty="0">
                <a:solidFill>
                  <a:srgbClr val="4D5156"/>
                </a:solidFill>
                <a:effectLst/>
                <a:latin typeface="Times New Roman" panose="02020603050405020304" pitchFamily="18" charset="0"/>
                <a:cs typeface="Times New Roman" panose="02020603050405020304" pitchFamily="18" charset="0"/>
              </a:rPr>
              <a:t>The winner of each pairing is the candidate preferred by a majority of voters. </a:t>
            </a:r>
            <a:endParaRPr lang="en-US" sz="2000" b="0" i="1"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1"/>
          <p:cNvSpPr/>
          <p:nvPr/>
        </p:nvSpPr>
        <p:spPr>
          <a:xfrm>
            <a:off x="357750" y="64402"/>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00" name="Google Shape;300;p41"/>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01" name="Google Shape;301;p41"/>
          <p:cNvSpPr txBox="1"/>
          <p:nvPr/>
        </p:nvSpPr>
        <p:spPr>
          <a:xfrm>
            <a:off x="146591" y="158603"/>
            <a:ext cx="8742806" cy="4899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endParaRPr lang="en-US" sz="3000" b="1" dirty="0">
              <a:latin typeface="Times New Roman" panose="02020603050405020304" pitchFamily="18" charset="0"/>
              <a:ea typeface="Open Sans"/>
              <a:cs typeface="Times New Roman" panose="02020603050405020304" pitchFamily="18" charset="0"/>
              <a:sym typeface="Open Sans"/>
            </a:endParaRPr>
          </a:p>
          <a:p>
            <a:pPr marL="0" lvl="0" indent="0" algn="ctr">
              <a:spcBef>
                <a:spcPts val="0"/>
              </a:spcBef>
              <a:spcAft>
                <a:spcPts val="0"/>
              </a:spcAft>
              <a:buNone/>
            </a:pPr>
            <a:endParaRPr lang="en-US" sz="3000" b="1" dirty="0">
              <a:latin typeface="Times New Roman" panose="02020603050405020304" pitchFamily="18" charset="0"/>
              <a:ea typeface="Open Sans"/>
              <a:cs typeface="Times New Roman" panose="02020603050405020304" pitchFamily="18" charset="0"/>
              <a:sym typeface="Open Sans"/>
            </a:endParaRPr>
          </a:p>
          <a:p>
            <a:pPr lvl="0" algn="ct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Condorcet Paradox</a:t>
            </a:r>
            <a:endParaRPr lang="en-US" sz="3200" dirty="0">
              <a:latin typeface="Times New Roman" panose="02020603050405020304" pitchFamily="18" charset="0"/>
              <a:ea typeface="Open Sans SemiBold"/>
              <a:cs typeface="Times New Roman" panose="02020603050405020304" pitchFamily="18" charset="0"/>
              <a:sym typeface="Open Sans SemiBold"/>
            </a:endParaRPr>
          </a:p>
          <a:p>
            <a:pPr marL="0" lvl="0" indent="0" algn="ctr">
              <a:spcBef>
                <a:spcPts val="0"/>
              </a:spcBef>
              <a:spcAft>
                <a:spcPts val="0"/>
              </a:spcAft>
              <a:buNone/>
            </a:pPr>
            <a:endParaRPr lang="en-US" sz="3000" dirty="0">
              <a:latin typeface="Times New Roman" panose="02020603050405020304" pitchFamily="18" charset="0"/>
              <a:ea typeface="Open Sans SemiBold"/>
              <a:cs typeface="Times New Roman" panose="02020603050405020304" pitchFamily="18" charset="0"/>
              <a:sym typeface="Open Sans SemiBold"/>
            </a:endParaRPr>
          </a:p>
          <a:p>
            <a:pPr marL="0" lvl="0" indent="0" algn="ctr">
              <a:spcBef>
                <a:spcPts val="0"/>
              </a:spcBef>
              <a:spcAft>
                <a:spcPts val="0"/>
              </a:spcAft>
              <a:buNone/>
            </a:pPr>
            <a:r>
              <a:rPr lang="en-US" sz="2800" dirty="0">
                <a:latin typeface="Times New Roman" panose="02020603050405020304" pitchFamily="18" charset="0"/>
                <a:ea typeface="Open Sans SemiBold"/>
                <a:cs typeface="Times New Roman" panose="02020603050405020304" pitchFamily="18" charset="0"/>
                <a:sym typeface="Open Sans SemiBold"/>
              </a:rPr>
              <a:t>“</a:t>
            </a:r>
            <a:r>
              <a:rPr lang="en-US" sz="2800" i="1" dirty="0">
                <a:latin typeface="Times New Roman" panose="02020603050405020304" pitchFamily="18" charset="0"/>
                <a:ea typeface="Open Sans SemiBold"/>
                <a:cs typeface="Times New Roman" panose="02020603050405020304" pitchFamily="18" charset="0"/>
                <a:sym typeface="Open Sans SemiBold"/>
              </a:rPr>
              <a:t>Series of multiple pairwise majority votes that                                                                  lead to a never-ending cycling of winners.”</a:t>
            </a:r>
            <a:br>
              <a:rPr lang="en-US" sz="3000" dirty="0">
                <a:latin typeface="Times New Roman" panose="02020603050405020304" pitchFamily="18" charset="0"/>
                <a:ea typeface="Open Sans SemiBold"/>
                <a:cs typeface="Times New Roman" panose="02020603050405020304" pitchFamily="18" charset="0"/>
                <a:sym typeface="Open Sans SemiBold"/>
              </a:rPr>
            </a:br>
            <a:endParaRPr sz="2000" dirty="0">
              <a:latin typeface="Times New Roman" panose="02020603050405020304" pitchFamily="18" charset="0"/>
              <a:ea typeface="Open Sans SemiBold"/>
              <a:cs typeface="Times New Roman" panose="02020603050405020304" pitchFamily="18" charset="0"/>
              <a:sym typeface="Open Sans SemiBold"/>
            </a:endParaRPr>
          </a:p>
          <a:p>
            <a:pPr marL="461963">
              <a:buSzPts val="3000"/>
            </a:pPr>
            <a:r>
              <a:rPr lang="en-US" sz="2700" dirty="0">
                <a:latin typeface="Times New Roman" panose="02020603050405020304" pitchFamily="18" charset="0"/>
                <a:ea typeface="Open Sans SemiBold"/>
                <a:cs typeface="Times New Roman" panose="02020603050405020304" pitchFamily="18" charset="0"/>
                <a:sym typeface="Open Sans SemiBold"/>
              </a:rPr>
              <a:t>Never-ending cycle of winners reveals that social preferences are: </a:t>
            </a:r>
          </a:p>
          <a:p>
            <a:pPr marL="461963">
              <a:buSzPts val="3000"/>
              <a:buFont typeface="Wingdings" panose="05000000000000000000" pitchFamily="2" charset="2"/>
              <a:buChar char="§"/>
            </a:pPr>
            <a:r>
              <a:rPr lang="en-US" sz="2700" dirty="0">
                <a:latin typeface="Times New Roman" panose="02020603050405020304" pitchFamily="18" charset="0"/>
                <a:ea typeface="Open Sans SemiBold"/>
                <a:cs typeface="Times New Roman" panose="02020603050405020304" pitchFamily="18" charset="0"/>
                <a:sym typeface="Open Sans SemiBold"/>
              </a:rPr>
              <a:t> 	irrational (</a:t>
            </a:r>
            <a:r>
              <a:rPr lang="en-US" sz="2400" i="1" dirty="0">
                <a:latin typeface="Times New Roman" panose="02020603050405020304" pitchFamily="18" charset="0"/>
                <a:ea typeface="Open Sans SemiBold"/>
                <a:cs typeface="Times New Roman" panose="02020603050405020304" pitchFamily="18" charset="0"/>
                <a:sym typeface="Open Sans SemiBold"/>
              </a:rPr>
              <a:t>i.e., not clearly defined</a:t>
            </a:r>
            <a:r>
              <a:rPr lang="en-US" sz="2700" dirty="0">
                <a:latin typeface="Times New Roman" panose="02020603050405020304" pitchFamily="18" charset="0"/>
                <a:ea typeface="Open Sans SemiBold"/>
                <a:cs typeface="Times New Roman" panose="02020603050405020304" pitchFamily="18" charset="0"/>
                <a:sym typeface="Open Sans SemiBold"/>
              </a:rPr>
              <a:t>) since they are; </a:t>
            </a:r>
          </a:p>
          <a:p>
            <a:pPr marL="461963">
              <a:buSzPts val="3000"/>
              <a:buFont typeface="Wingdings" panose="05000000000000000000" pitchFamily="2" charset="2"/>
              <a:buChar char="§"/>
            </a:pPr>
            <a:r>
              <a:rPr lang="en-US" sz="2700" dirty="0">
                <a:latin typeface="Times New Roman" panose="02020603050405020304" pitchFamily="18" charset="0"/>
                <a:ea typeface="Open Sans SemiBold"/>
                <a:cs typeface="Times New Roman" panose="02020603050405020304" pitchFamily="18" charset="0"/>
                <a:sym typeface="Open Sans SemiBold"/>
              </a:rPr>
              <a:t> 	non-transitive (</a:t>
            </a:r>
            <a:r>
              <a:rPr lang="en-US" sz="2400" i="1" dirty="0">
                <a:latin typeface="Times New Roman" panose="02020603050405020304" pitchFamily="18" charset="0"/>
                <a:ea typeface="Open Sans SemiBold"/>
                <a:cs typeface="Times New Roman" panose="02020603050405020304" pitchFamily="18" charset="0"/>
                <a:sym typeface="Open Sans SemiBold"/>
              </a:rPr>
              <a:t>i.e., internally inconsistent or are 	           	internally contradictory</a:t>
            </a:r>
            <a:r>
              <a:rPr lang="en-US" sz="2700" dirty="0">
                <a:latin typeface="Times New Roman" panose="02020603050405020304" pitchFamily="18" charset="0"/>
                <a:ea typeface="Open Sans SemiBold"/>
                <a:cs typeface="Times New Roman" panose="02020603050405020304" pitchFamily="18" charset="0"/>
                <a:sym typeface="Open Sans SemiBold"/>
              </a:rPr>
              <a:t>).</a:t>
            </a:r>
            <a:br>
              <a:rPr lang="en-US" sz="3000" dirty="0">
                <a:latin typeface="Open Sans SemiBold"/>
                <a:ea typeface="Open Sans SemiBold"/>
                <a:cs typeface="Open Sans SemiBold"/>
                <a:sym typeface="Open Sans SemiBold"/>
              </a:rPr>
            </a:br>
            <a:endParaRPr sz="3000" dirty="0">
              <a:latin typeface="Open Sans SemiBold"/>
              <a:ea typeface="Open Sans SemiBold"/>
              <a:cs typeface="Open Sans SemiBold"/>
              <a:sym typeface="Open Sans SemiBold"/>
            </a:endParaRPr>
          </a:p>
        </p:txBody>
      </p:sp>
      <p:pic>
        <p:nvPicPr>
          <p:cNvPr id="2" name="Picture 1"/>
          <p:cNvPicPr>
            <a:picLocks noChangeAspect="1"/>
          </p:cNvPicPr>
          <p:nvPr/>
        </p:nvPicPr>
        <p:blipFill>
          <a:blip r:embed="rId3"/>
          <a:stretch>
            <a:fillRect/>
          </a:stretch>
        </p:blipFill>
        <p:spPr>
          <a:xfrm>
            <a:off x="8889397" y="1200874"/>
            <a:ext cx="2771986" cy="3479043"/>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8660524" y="4828077"/>
            <a:ext cx="3531476" cy="1015663"/>
          </a:xfrm>
          <a:prstGeom prst="rect">
            <a:avLst/>
          </a:prstGeom>
        </p:spPr>
        <p:txBody>
          <a:bodyPr wrap="square">
            <a:spAutoFit/>
          </a:bodyPr>
          <a:lstStyle/>
          <a:p>
            <a:pPr lvl="0" algn="ctr"/>
            <a:r>
              <a:rPr lang="en-US" sz="2000" b="1" dirty="0">
                <a:latin typeface="Times New Roman" panose="02020603050405020304" pitchFamily="18" charset="0"/>
                <a:ea typeface="Open Sans SemiBold"/>
                <a:cs typeface="Times New Roman" panose="02020603050405020304" pitchFamily="18" charset="0"/>
                <a:sym typeface="Open Sans SemiBold"/>
              </a:rPr>
              <a:t>Nicolas de Condorcet </a:t>
            </a:r>
            <a:r>
              <a:rPr lang="en-US" sz="2000" dirty="0">
                <a:latin typeface="Times New Roman" panose="02020603050405020304" pitchFamily="18" charset="0"/>
                <a:ea typeface="Open Sans SemiBold"/>
                <a:cs typeface="Times New Roman" panose="02020603050405020304" pitchFamily="18" charset="0"/>
                <a:sym typeface="Open Sans SemiBold"/>
              </a:rPr>
              <a:t>                       18th century French philosopher/mathematician</a:t>
            </a:r>
            <a:endParaRPr lang="en-US" sz="2000" b="1" dirty="0">
              <a:latin typeface="Times New Roman" panose="02020603050405020304" pitchFamily="18" charset="0"/>
              <a:ea typeface="Open Sans"/>
              <a:cs typeface="Times New Roman" panose="02020603050405020304" pitchFamily="18" charset="0"/>
              <a:sym typeface="Open Sans"/>
            </a:endParaRPr>
          </a:p>
        </p:txBody>
      </p:sp>
      <p:cxnSp>
        <p:nvCxnSpPr>
          <p:cNvPr id="8" name="Google Shape;247;p34">
            <a:extLst>
              <a:ext uri="{FF2B5EF4-FFF2-40B4-BE49-F238E27FC236}">
                <a16:creationId xmlns:a16="http://schemas.microsoft.com/office/drawing/2014/main" id="{054FD2EF-F9B7-72E9-9C47-4ADBED151309}"/>
              </a:ext>
            </a:extLst>
          </p:cNvPr>
          <p:cNvCxnSpPr/>
          <p:nvPr/>
        </p:nvCxnSpPr>
        <p:spPr>
          <a:xfrm rot="10800000" flipH="1">
            <a:off x="2864094" y="1863436"/>
            <a:ext cx="3307800" cy="8700"/>
          </a:xfrm>
          <a:prstGeom prst="straightConnector1">
            <a:avLst/>
          </a:prstGeom>
          <a:noFill/>
          <a:ln w="28575" cap="flat" cmpd="sng">
            <a:solidFill>
              <a:srgbClr val="5C0C4B"/>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42"/>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pic>
        <p:nvPicPr>
          <p:cNvPr id="308" name="Google Shape;308;p42"/>
          <p:cNvPicPr preferRelativeResize="0"/>
          <p:nvPr/>
        </p:nvPicPr>
        <p:blipFill>
          <a:blip r:embed="rId3">
            <a:alphaModFix/>
          </a:blip>
          <a:stretch>
            <a:fillRect/>
          </a:stretch>
        </p:blipFill>
        <p:spPr>
          <a:xfrm>
            <a:off x="6679412" y="1868548"/>
            <a:ext cx="4987401" cy="3768453"/>
          </a:xfrm>
          <a:prstGeom prst="rect">
            <a:avLst/>
          </a:prstGeom>
          <a:noFill/>
          <a:ln>
            <a:noFill/>
          </a:ln>
        </p:spPr>
      </p:pic>
      <p:sp>
        <p:nvSpPr>
          <p:cNvPr id="309" name="Google Shape;309;p42"/>
          <p:cNvSpPr txBox="1"/>
          <p:nvPr/>
        </p:nvSpPr>
        <p:spPr>
          <a:xfrm>
            <a:off x="189187" y="1481172"/>
            <a:ext cx="6490225" cy="40284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2500" dirty="0">
                <a:latin typeface="Times New Roman" panose="02020603050405020304" pitchFamily="18" charset="0"/>
                <a:ea typeface="Open Sans SemiBold"/>
                <a:cs typeface="Times New Roman" panose="02020603050405020304" pitchFamily="18" charset="0"/>
                <a:sym typeface="Open Sans SemiBold"/>
              </a:rPr>
              <a:t>Consider the following preferences                                   for ice cream:</a:t>
            </a:r>
            <a:endParaRPr sz="2500" dirty="0">
              <a:latin typeface="Times New Roman" panose="02020603050405020304" pitchFamily="18" charset="0"/>
              <a:ea typeface="Open Sans SemiBold"/>
              <a:cs typeface="Times New Roman" panose="02020603050405020304" pitchFamily="18" charset="0"/>
              <a:sym typeface="Open Sans SemiBold"/>
            </a:endParaRPr>
          </a:p>
          <a:p>
            <a:pPr marL="0" lvl="0" indent="0" algn="ctr">
              <a:spcBef>
                <a:spcPts val="0"/>
              </a:spcBef>
              <a:spcAft>
                <a:spcPts val="0"/>
              </a:spcAft>
              <a:buNone/>
            </a:pPr>
            <a:endParaRPr lang="en-US" sz="2500" dirty="0">
              <a:latin typeface="Times New Roman" panose="02020603050405020304" pitchFamily="18" charset="0"/>
              <a:ea typeface="Open Sans SemiBold"/>
              <a:cs typeface="Times New Roman" panose="02020603050405020304" pitchFamily="18" charset="0"/>
              <a:sym typeface="Open Sans SemiBold"/>
            </a:endParaRPr>
          </a:p>
          <a:p>
            <a:pPr marL="0" lvl="0" indent="0">
              <a:spcBef>
                <a:spcPts val="0"/>
              </a:spcBef>
              <a:spcAft>
                <a:spcPts val="0"/>
              </a:spcAft>
              <a:buNone/>
            </a:pPr>
            <a:r>
              <a:rPr lang="en-US" sz="2500" b="1" dirty="0">
                <a:latin typeface="Times New Roman" panose="02020603050405020304" pitchFamily="18" charset="0"/>
                <a:ea typeface="Open Sans SemiBold"/>
                <a:cs typeface="Times New Roman" panose="02020603050405020304" pitchFamily="18" charset="0"/>
                <a:sym typeface="Open Sans SemiBold"/>
              </a:rPr>
              <a:t>	Chocolate 	&gt; 	Vanilla;</a:t>
            </a:r>
            <a:endParaRPr sz="2500" b="1" dirty="0">
              <a:latin typeface="Times New Roman" panose="02020603050405020304" pitchFamily="18" charset="0"/>
              <a:ea typeface="Open Sans SemiBold"/>
              <a:cs typeface="Times New Roman" panose="02020603050405020304" pitchFamily="18" charset="0"/>
              <a:sym typeface="Open Sans SemiBold"/>
            </a:endParaRPr>
          </a:p>
          <a:p>
            <a:pPr marL="0" lvl="0" indent="0">
              <a:spcBef>
                <a:spcPts val="0"/>
              </a:spcBef>
              <a:spcAft>
                <a:spcPts val="0"/>
              </a:spcAft>
              <a:buNone/>
            </a:pPr>
            <a:r>
              <a:rPr lang="en-US" sz="2500" b="1" dirty="0">
                <a:latin typeface="Times New Roman" panose="02020603050405020304" pitchFamily="18" charset="0"/>
                <a:ea typeface="Open Sans SemiBold"/>
                <a:cs typeface="Times New Roman" panose="02020603050405020304" pitchFamily="18" charset="0"/>
                <a:sym typeface="Open Sans SemiBold"/>
              </a:rPr>
              <a:t>	Vanilla	&gt; 	Strawberry;</a:t>
            </a:r>
            <a:endParaRPr sz="2500" b="1" dirty="0">
              <a:latin typeface="Times New Roman" panose="02020603050405020304" pitchFamily="18" charset="0"/>
              <a:ea typeface="Open Sans SemiBold"/>
              <a:cs typeface="Times New Roman" panose="02020603050405020304" pitchFamily="18" charset="0"/>
              <a:sym typeface="Open Sans SemiBold"/>
            </a:endParaRPr>
          </a:p>
          <a:p>
            <a:pPr marL="0" lvl="0" indent="0">
              <a:spcBef>
                <a:spcPts val="0"/>
              </a:spcBef>
              <a:spcAft>
                <a:spcPts val="0"/>
              </a:spcAft>
              <a:buNone/>
            </a:pPr>
            <a:r>
              <a:rPr lang="en-US" sz="2500" b="1" dirty="0">
                <a:latin typeface="Times New Roman" panose="02020603050405020304" pitchFamily="18" charset="0"/>
                <a:ea typeface="Open Sans SemiBold"/>
                <a:cs typeface="Times New Roman" panose="02020603050405020304" pitchFamily="18" charset="0"/>
                <a:sym typeface="Open Sans SemiBold"/>
              </a:rPr>
              <a:t>	Strawberry 	&gt; 	Vanilla; </a:t>
            </a:r>
            <a:endParaRPr sz="2500" b="1" dirty="0">
              <a:latin typeface="Times New Roman" panose="02020603050405020304" pitchFamily="18" charset="0"/>
              <a:ea typeface="Open Sans SemiBold"/>
              <a:cs typeface="Times New Roman" panose="02020603050405020304" pitchFamily="18" charset="0"/>
              <a:sym typeface="Open Sans SemiBold"/>
            </a:endParaRPr>
          </a:p>
          <a:p>
            <a:pPr marL="0" lvl="0" indent="0">
              <a:spcBef>
                <a:spcPts val="0"/>
              </a:spcBef>
              <a:spcAft>
                <a:spcPts val="0"/>
              </a:spcAft>
              <a:buNone/>
            </a:pPr>
            <a:endParaRPr sz="2500" dirty="0">
              <a:latin typeface="Times New Roman" panose="02020603050405020304" pitchFamily="18" charset="0"/>
              <a:ea typeface="Open Sans SemiBold"/>
              <a:cs typeface="Times New Roman" panose="02020603050405020304" pitchFamily="18" charset="0"/>
              <a:sym typeface="Open Sans SemiBold"/>
            </a:endParaRPr>
          </a:p>
          <a:p>
            <a:pPr marL="342900" lvl="0" indent="-342900">
              <a:spcBef>
                <a:spcPts val="0"/>
              </a:spcBef>
              <a:spcAft>
                <a:spcPts val="0"/>
              </a:spcAft>
              <a:buFont typeface="Wingdings" panose="05000000000000000000" pitchFamily="2" charset="2"/>
              <a:buChar char="§"/>
            </a:pPr>
            <a:r>
              <a:rPr lang="en-US" sz="2500" dirty="0">
                <a:latin typeface="Times New Roman" panose="02020603050405020304" pitchFamily="18" charset="0"/>
                <a:ea typeface="Open Sans SemiBold"/>
                <a:cs typeface="Times New Roman" panose="02020603050405020304" pitchFamily="18" charset="0"/>
                <a:sym typeface="Open Sans SemiBold"/>
              </a:rPr>
              <a:t>These preferences are logically inconsistent.</a:t>
            </a:r>
          </a:p>
          <a:p>
            <a:pPr marL="342900" lvl="0" indent="-342900" defTabSz="341313">
              <a:spcBef>
                <a:spcPts val="0"/>
              </a:spcBef>
              <a:spcAft>
                <a:spcPts val="0"/>
              </a:spcAft>
              <a:buFont typeface="Wingdings" panose="05000000000000000000" pitchFamily="2" charset="2"/>
              <a:buChar char="§"/>
              <a:tabLst>
                <a:tab pos="341313" algn="l"/>
              </a:tabLst>
            </a:pPr>
            <a:r>
              <a:rPr lang="en-US" sz="2500" dirty="0">
                <a:latin typeface="Times New Roman" panose="02020603050405020304" pitchFamily="18" charset="0"/>
                <a:cs typeface="Times New Roman" panose="02020603050405020304" pitchFamily="18" charset="0"/>
              </a:rPr>
              <a:t>“Will of the people” is meaningless.</a:t>
            </a:r>
          </a:p>
          <a:p>
            <a:pPr marL="342900" lvl="0" indent="-342900" defTabSz="341313">
              <a:spcBef>
                <a:spcPts val="0"/>
              </a:spcBef>
              <a:spcAft>
                <a:spcPts val="0"/>
              </a:spcAft>
              <a:buFont typeface="Wingdings" panose="05000000000000000000" pitchFamily="2" charset="2"/>
              <a:buChar char="§"/>
              <a:tabLst>
                <a:tab pos="341313" algn="l"/>
              </a:tabLst>
            </a:pPr>
            <a:r>
              <a:rPr lang="en-US" sz="2500" dirty="0">
                <a:latin typeface="Times New Roman" panose="02020603050405020304" pitchFamily="18" charset="0"/>
                <a:cs typeface="Times New Roman" panose="02020603050405020304" pitchFamily="18" charset="0"/>
              </a:rPr>
              <a:t>Any attempt to identify a voting system that reveals the “will of the people” is futile.</a:t>
            </a:r>
            <a:endParaRPr sz="2500" dirty="0">
              <a:latin typeface="Times New Roman" panose="02020603050405020304" pitchFamily="18" charset="0"/>
              <a:ea typeface="Open Sans SemiBold"/>
              <a:cs typeface="Times New Roman" panose="02020603050405020304" pitchFamily="18" charset="0"/>
              <a:sym typeface="Open Sans SemiBold"/>
            </a:endParaRPr>
          </a:p>
          <a:p>
            <a:pPr marL="0" lvl="0" indent="0">
              <a:spcBef>
                <a:spcPts val="0"/>
              </a:spcBef>
              <a:spcAft>
                <a:spcPts val="0"/>
              </a:spcAft>
              <a:buNone/>
            </a:pPr>
            <a:endParaRPr sz="3000" dirty="0"/>
          </a:p>
          <a:p>
            <a:pPr marL="0" lvl="0" indent="0">
              <a:spcBef>
                <a:spcPts val="0"/>
              </a:spcBef>
              <a:spcAft>
                <a:spcPts val="0"/>
              </a:spcAft>
              <a:buNone/>
            </a:pPr>
            <a:endParaRPr sz="3000" dirty="0"/>
          </a:p>
        </p:txBody>
      </p:sp>
      <p:sp>
        <p:nvSpPr>
          <p:cNvPr id="310" name="Google Shape;310;p42"/>
          <p:cNvSpPr txBox="1"/>
          <p:nvPr/>
        </p:nvSpPr>
        <p:spPr>
          <a:xfrm>
            <a:off x="1911025" y="662067"/>
            <a:ext cx="87891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INDIVIDUAL PREFERENCES</a:t>
            </a:r>
            <a:endParaRPr sz="3200" b="1" dirty="0">
              <a:latin typeface="Times New Roman" panose="02020603050405020304" pitchFamily="18" charset="0"/>
              <a:ea typeface="Open Sans ExtraBold"/>
              <a:cs typeface="Times New Roman" panose="02020603050405020304" pitchFamily="18" charset="0"/>
              <a:sym typeface="Open Sans ExtraBold"/>
            </a:endParaRPr>
          </a:p>
        </p:txBody>
      </p:sp>
      <p:cxnSp>
        <p:nvCxnSpPr>
          <p:cNvPr id="311" name="Google Shape;311;p42"/>
          <p:cNvCxnSpPr/>
          <p:nvPr/>
        </p:nvCxnSpPr>
        <p:spPr>
          <a:xfrm rot="10800000" flipH="1">
            <a:off x="4651675" y="1504950"/>
            <a:ext cx="3307800" cy="8700"/>
          </a:xfrm>
          <a:prstGeom prst="straightConnector1">
            <a:avLst/>
          </a:prstGeom>
          <a:noFill/>
          <a:ln w="28575" cap="flat" cmpd="sng">
            <a:solidFill>
              <a:srgbClr val="5C0C4B"/>
            </a:solidFill>
            <a:prstDash val="solid"/>
            <a:miter lim="800000"/>
            <a:headEnd type="none" w="sm" len="sm"/>
            <a:tailEnd type="none" w="sm" len="sm"/>
          </a:ln>
        </p:spPr>
      </p:cxnSp>
      <p:sp>
        <p:nvSpPr>
          <p:cNvPr id="7" name="Google Shape;260;p36">
            <a:extLst>
              <a:ext uri="{FF2B5EF4-FFF2-40B4-BE49-F238E27FC236}">
                <a16:creationId xmlns:a16="http://schemas.microsoft.com/office/drawing/2014/main" id="{E47F6F4B-511C-2EAD-1152-92C00A8A84FA}"/>
              </a:ext>
            </a:extLst>
          </p:cNvPr>
          <p:cNvSpPr/>
          <p:nvPr/>
        </p:nvSpPr>
        <p:spPr>
          <a:xfrm>
            <a:off x="385514" y="10966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42"/>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7" name="Google Shape;260;p36">
            <a:extLst>
              <a:ext uri="{FF2B5EF4-FFF2-40B4-BE49-F238E27FC236}">
                <a16:creationId xmlns:a16="http://schemas.microsoft.com/office/drawing/2014/main" id="{E47F6F4B-511C-2EAD-1152-92C00A8A84FA}"/>
              </a:ext>
            </a:extLst>
          </p:cNvPr>
          <p:cNvSpPr/>
          <p:nvPr/>
        </p:nvSpPr>
        <p:spPr>
          <a:xfrm>
            <a:off x="385514" y="10966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F568D1B0-0ABD-61BF-EBED-A704518E1AA7}"/>
              </a:ext>
            </a:extLst>
          </p:cNvPr>
          <p:cNvSpPr txBox="1"/>
          <p:nvPr/>
        </p:nvSpPr>
        <p:spPr>
          <a:xfrm>
            <a:off x="1137920" y="1413063"/>
            <a:ext cx="10342880" cy="4031873"/>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The ________________ refers to a situation in which a series of pair-wise majority votes over more than two options leads to a cycling of winners.</a:t>
            </a:r>
          </a:p>
          <a:p>
            <a:r>
              <a:rPr lang="en-US" sz="3200" dirty="0">
                <a:latin typeface="Times New Roman" panose="02020603050405020304" pitchFamily="18" charset="0"/>
                <a:cs typeface="Times New Roman" panose="02020603050405020304" pitchFamily="18" charset="0"/>
              </a:rPr>
              <a:t>a.	Condorcet Paradox	 	c.	Coase Conjecture</a:t>
            </a:r>
          </a:p>
          <a:p>
            <a:r>
              <a:rPr lang="en-US" sz="3200" dirty="0">
                <a:latin typeface="Times New Roman" panose="02020603050405020304" pitchFamily="18" charset="0"/>
                <a:cs typeface="Times New Roman" panose="02020603050405020304" pitchFamily="18" charset="0"/>
              </a:rPr>
              <a:t>b.	Buchanan Puzzle		d.	Shapley Value</a:t>
            </a:r>
          </a:p>
          <a:p>
            <a:endParaRPr lang="en-US" sz="3200" dirty="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ANS:	A</a:t>
            </a:r>
          </a:p>
        </p:txBody>
      </p:sp>
    </p:spTree>
    <p:extLst>
      <p:ext uri="{BB962C8B-B14F-4D97-AF65-F5344CB8AC3E}">
        <p14:creationId xmlns:p14="http://schemas.microsoft.com/office/powerpoint/2010/main" val="347382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txBox="1"/>
          <p:nvPr/>
        </p:nvSpPr>
        <p:spPr>
          <a:xfrm>
            <a:off x="254000" y="2147096"/>
            <a:ext cx="7214280" cy="33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7 Specific Sources of Government Failure</a:t>
            </a:r>
            <a:br>
              <a:rPr lang="en-US" sz="7000" dirty="0">
                <a:solidFill>
                  <a:srgbClr val="5C0C4B"/>
                </a:solidFill>
                <a:latin typeface="Open Sans ExtraBold"/>
                <a:ea typeface="Open Sans ExtraBold"/>
                <a:cs typeface="Open Sans ExtraBold"/>
                <a:sym typeface="Open Sans ExtraBold"/>
              </a:rPr>
            </a:br>
            <a:endParaRPr sz="5000" dirty="0">
              <a:solidFill>
                <a:srgbClr val="5C0C4B"/>
              </a:solidFill>
              <a:latin typeface="Open Sans ExtraBold"/>
              <a:ea typeface="Open Sans ExtraBold"/>
              <a:cs typeface="Open Sans ExtraBold"/>
              <a:sym typeface="Open Sans ExtraBold"/>
            </a:endParaRPr>
          </a:p>
        </p:txBody>
      </p:sp>
      <p:sp>
        <p:nvSpPr>
          <p:cNvPr id="317" name="Google Shape;317;p43"/>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18" name="Google Shape;318;p43"/>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pic>
        <p:nvPicPr>
          <p:cNvPr id="2" name="Picture 1"/>
          <p:cNvPicPr>
            <a:picLocks noChangeAspect="1"/>
          </p:cNvPicPr>
          <p:nvPr/>
        </p:nvPicPr>
        <p:blipFill>
          <a:blip r:embed="rId3"/>
          <a:stretch>
            <a:fillRect/>
          </a:stretch>
        </p:blipFill>
        <p:spPr>
          <a:xfrm>
            <a:off x="7599712" y="1017159"/>
            <a:ext cx="3888095" cy="463740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24" name="Google Shape;324;p44"/>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25" name="Google Shape;325;p44"/>
          <p:cNvSpPr txBox="1"/>
          <p:nvPr/>
        </p:nvSpPr>
        <p:spPr>
          <a:xfrm>
            <a:off x="1219200" y="1855460"/>
            <a:ext cx="10414000" cy="2970540"/>
          </a:xfrm>
          <a:prstGeom prst="rect">
            <a:avLst/>
          </a:prstGeom>
          <a:noFill/>
          <a:ln>
            <a:noFill/>
          </a:ln>
        </p:spPr>
        <p:txBody>
          <a:bodyPr spcFirstLastPara="1" wrap="square" lIns="91425" tIns="91425" rIns="91425" bIns="91425" anchor="t" anchorCtr="0">
            <a:noAutofit/>
          </a:bodyPr>
          <a:lstStyle/>
          <a:p>
            <a:pPr marL="495300" lvl="0" indent="-495300" defTabSz="461963">
              <a:buSzPts val="3000"/>
              <a:tabLst>
                <a:tab pos="461963" algn="l"/>
              </a:tabLst>
            </a:pPr>
            <a:r>
              <a:rPr lang="en-US" sz="26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To Set Policy …</a:t>
            </a:r>
            <a:r>
              <a:rPr lang="en-US" sz="2600" dirty="0">
                <a:latin typeface="Times New Roman" panose="02020603050405020304" pitchFamily="18" charset="0"/>
                <a:ea typeface="Open Sans SemiBold"/>
                <a:cs typeface="Times New Roman" panose="02020603050405020304" pitchFamily="18" charset="0"/>
                <a:sym typeface="Open Sans SemiBold"/>
              </a:rPr>
              <a:t> </a:t>
            </a:r>
          </a:p>
          <a:p>
            <a:pPr marL="495300" lvl="0" indent="-495300" defTabSz="457200" rtl="0">
              <a:spcBef>
                <a:spcPts val="0"/>
              </a:spcBef>
              <a:spcAft>
                <a:spcPts val="0"/>
              </a:spcAft>
              <a:buSzPts val="3000"/>
              <a:buFont typeface="Wingdings" panose="05000000000000000000" pitchFamily="2" charset="2"/>
              <a:buChar char="§"/>
            </a:pPr>
            <a:r>
              <a:rPr lang="en-US" sz="2600" dirty="0">
                <a:latin typeface="Times New Roman" panose="02020603050405020304" pitchFamily="18" charset="0"/>
                <a:ea typeface="Open Sans SemiBold"/>
                <a:cs typeface="Times New Roman" panose="02020603050405020304" pitchFamily="18" charset="0"/>
                <a:sym typeface="Open Sans SemiBold"/>
              </a:rPr>
              <a:t>Gov. must find the efficient level of trade;</a:t>
            </a:r>
          </a:p>
          <a:p>
            <a:pPr marL="495300" lvl="0" indent="-495300" defTabSz="457200" rtl="0">
              <a:spcBef>
                <a:spcPts val="0"/>
              </a:spcBef>
              <a:spcAft>
                <a:spcPts val="0"/>
              </a:spcAft>
              <a:buSzPts val="3000"/>
              <a:buFont typeface="Wingdings" panose="05000000000000000000" pitchFamily="2" charset="2"/>
              <a:buChar char="§"/>
            </a:pPr>
            <a:r>
              <a:rPr lang="en-US" sz="2600" dirty="0">
                <a:latin typeface="Times New Roman" panose="02020603050405020304" pitchFamily="18" charset="0"/>
                <a:ea typeface="Open Sans SemiBold"/>
                <a:cs typeface="Times New Roman" panose="02020603050405020304" pitchFamily="18" charset="0"/>
                <a:sym typeface="Open Sans SemiBold"/>
              </a:rPr>
              <a:t>Need substantial amount of information.  However, …</a:t>
            </a:r>
          </a:p>
          <a:p>
            <a:pPr marL="457200" lvl="0">
              <a:buSzPts val="3000"/>
              <a:buFont typeface="Courier New" panose="02070309020205020404" pitchFamily="49" charset="0"/>
              <a:buChar char="o"/>
              <a:tabLst>
                <a:tab pos="517525" algn="l"/>
              </a:tabLst>
            </a:pPr>
            <a:r>
              <a:rPr lang="en-US" sz="2600" dirty="0">
                <a:latin typeface="Times New Roman" panose="02020603050405020304" pitchFamily="18" charset="0"/>
                <a:ea typeface="Open Sans SemiBold"/>
                <a:cs typeface="Times New Roman" panose="02020603050405020304" pitchFamily="18" charset="0"/>
                <a:sym typeface="Open Sans SemiBold"/>
              </a:rPr>
              <a:t>	individuals that are harmed by negative externality have an incentive 		to overstate the magnitude of the damage. </a:t>
            </a:r>
          </a:p>
          <a:p>
            <a:pPr marL="457200" lvl="0">
              <a:buSzPts val="3000"/>
              <a:buFont typeface="Courier New" panose="02070309020205020404" pitchFamily="49" charset="0"/>
              <a:buChar char="o"/>
              <a:tabLst>
                <a:tab pos="517525" algn="l"/>
              </a:tabLst>
            </a:pPr>
            <a:r>
              <a:rPr lang="en-US" sz="2600" dirty="0">
                <a:latin typeface="Times New Roman" panose="02020603050405020304" pitchFamily="18" charset="0"/>
                <a:ea typeface="Open Sans SemiBold"/>
                <a:cs typeface="Times New Roman" panose="02020603050405020304" pitchFamily="18" charset="0"/>
                <a:sym typeface="Open Sans SemiBold"/>
              </a:rPr>
              <a:t> 	individuals may exaggerate the benefits from public goods,                                              		if they do not have to incur the full costs of the goods.</a:t>
            </a:r>
            <a:endParaRPr lang="en-US" sz="2700" dirty="0">
              <a:latin typeface="Times New Roman" panose="02020603050405020304" pitchFamily="18" charset="0"/>
              <a:ea typeface="Open Sans SemiBold"/>
              <a:cs typeface="Times New Roman" panose="02020603050405020304" pitchFamily="18" charset="0"/>
              <a:sym typeface="Open Sans SemiBold"/>
            </a:endParaRPr>
          </a:p>
          <a:p>
            <a:pPr lvl="0" algn="ctr">
              <a:buSzPts val="3000"/>
              <a:tabLst>
                <a:tab pos="1376363" algn="l"/>
              </a:tabLst>
            </a:pPr>
            <a:r>
              <a:rPr lang="en-US" sz="2700" dirty="0">
                <a:latin typeface="Times New Roman" panose="02020603050405020304" pitchFamily="18" charset="0"/>
                <a:ea typeface="Open Sans SemiBold"/>
                <a:cs typeface="Times New Roman" panose="02020603050405020304" pitchFamily="18" charset="0"/>
                <a:sym typeface="Open Sans SemiBold"/>
              </a:rPr>
              <a:t>	</a:t>
            </a:r>
            <a:endParaRPr sz="27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326" name="Google Shape;326;p44"/>
          <p:cNvSpPr txBox="1"/>
          <p:nvPr/>
        </p:nvSpPr>
        <p:spPr>
          <a:xfrm>
            <a:off x="41316" y="1140870"/>
            <a:ext cx="11820698" cy="1179900"/>
          </a:xfrm>
          <a:prstGeom prst="rect">
            <a:avLst/>
          </a:prstGeom>
          <a:noFill/>
          <a:ln>
            <a:noFill/>
          </a:ln>
        </p:spPr>
        <p:txBody>
          <a:bodyPr spcFirstLastPara="1" wrap="square" lIns="91425" tIns="91425" rIns="91425" bIns="91425" anchor="t" anchorCtr="0">
            <a:noAutofit/>
          </a:bodyPr>
          <a:lstStyle/>
          <a:p>
            <a:pPr lvl="0" algn="ctr" rtl="0">
              <a:spcBef>
                <a:spcPts val="0"/>
              </a:spcBef>
              <a:spcAft>
                <a:spcPts val="0"/>
              </a:spcAft>
              <a:buClr>
                <a:srgbClr val="5C0C4B"/>
              </a:buClr>
              <a:buSzPts val="6000"/>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1. Informational Problems </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327" name="Google Shape;327;p44"/>
          <p:cNvCxnSpPr/>
          <p:nvPr/>
        </p:nvCxnSpPr>
        <p:spPr>
          <a:xfrm>
            <a:off x="3819312" y="1855460"/>
            <a:ext cx="4249200" cy="0"/>
          </a:xfrm>
          <a:prstGeom prst="straightConnector1">
            <a:avLst/>
          </a:prstGeom>
          <a:noFill/>
          <a:ln w="28575" cap="flat" cmpd="sng">
            <a:solidFill>
              <a:srgbClr val="5C0C4B"/>
            </a:solidFill>
            <a:prstDash val="solid"/>
            <a:miter lim="800000"/>
            <a:headEnd type="none" w="sm" len="sm"/>
            <a:tailEnd type="none" w="sm" len="sm"/>
          </a:ln>
        </p:spPr>
      </p:cxnSp>
      <p:sp>
        <p:nvSpPr>
          <p:cNvPr id="3" name="TextBox 2">
            <a:extLst>
              <a:ext uri="{FF2B5EF4-FFF2-40B4-BE49-F238E27FC236}">
                <a16:creationId xmlns:a16="http://schemas.microsoft.com/office/drawing/2014/main" id="{8617DD76-B60F-F4C5-FE18-EC1D11420A03}"/>
              </a:ext>
            </a:extLst>
          </p:cNvPr>
          <p:cNvSpPr txBox="1"/>
          <p:nvPr/>
        </p:nvSpPr>
        <p:spPr>
          <a:xfrm>
            <a:off x="2146300" y="4962674"/>
            <a:ext cx="8298180" cy="830997"/>
          </a:xfrm>
          <a:prstGeom prst="rect">
            <a:avLst/>
          </a:prstGeom>
          <a:noFill/>
        </p:spPr>
        <p:txBody>
          <a:bodyPr wrap="square">
            <a:spAutoFit/>
          </a:bodyPr>
          <a:lstStyle/>
          <a:p>
            <a:pPr lvl="0" algn="ctr">
              <a:buSzPts val="3000"/>
              <a:tabLst>
                <a:tab pos="1376363" algn="l"/>
              </a:tabLst>
            </a:pPr>
            <a:r>
              <a:rPr lang="en-US" sz="2400" i="1" dirty="0">
                <a:latin typeface="Times New Roman" panose="02020603050405020304" pitchFamily="18" charset="0"/>
                <a:ea typeface="Open Sans SemiBold"/>
                <a:cs typeface="Times New Roman" panose="02020603050405020304" pitchFamily="18" charset="0"/>
                <a:sym typeface="Open Sans SemiBold"/>
              </a:rPr>
              <a:t>“B</a:t>
            </a:r>
            <a:r>
              <a:rPr lang="en-US" sz="2400" i="1" dirty="0">
                <a:latin typeface="Times New Roman" panose="02020603050405020304" pitchFamily="18" charset="0"/>
                <a:cs typeface="Times New Roman" panose="02020603050405020304" pitchFamily="18" charset="0"/>
              </a:rPr>
              <a:t>ureaucrat can be led astray when private citizens                                                        misrepresent the true cost of the externality.” </a:t>
            </a:r>
            <a:endParaRPr lang="en-US" sz="2400" i="1" dirty="0">
              <a:latin typeface="Times New Roman" panose="02020603050405020304" pitchFamily="18" charset="0"/>
              <a:ea typeface="Open Sans SemiBold"/>
              <a:cs typeface="Times New Roman" panose="02020603050405020304" pitchFamily="18" charset="0"/>
              <a:sym typeface="Open Sans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45"/>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34" name="Google Shape;334;p45"/>
          <p:cNvSpPr txBox="1"/>
          <p:nvPr/>
        </p:nvSpPr>
        <p:spPr>
          <a:xfrm>
            <a:off x="27337" y="1123689"/>
            <a:ext cx="12192854" cy="211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ECONOMIC CALCULATION PROBLEM</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336" name="Google Shape;336;p45"/>
          <p:cNvSpPr txBox="1"/>
          <p:nvPr/>
        </p:nvSpPr>
        <p:spPr>
          <a:xfrm>
            <a:off x="235169" y="2223581"/>
            <a:ext cx="6786164" cy="15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800" dirty="0">
                <a:solidFill>
                  <a:schemeClr val="dk1"/>
                </a:solidFill>
                <a:latin typeface="Times New Roman" panose="02020603050405020304" pitchFamily="18" charset="0"/>
                <a:ea typeface="Open Sans SemiBold"/>
                <a:cs typeface="Times New Roman" panose="02020603050405020304" pitchFamily="18" charset="0"/>
                <a:sym typeface="Open Sans SemiBold"/>
              </a:rPr>
              <a:t>“</a:t>
            </a:r>
            <a:r>
              <a:rPr lang="en-US" sz="2800" i="1" dirty="0">
                <a:solidFill>
                  <a:schemeClr val="dk1"/>
                </a:solidFill>
                <a:latin typeface="Times New Roman" panose="02020603050405020304" pitchFamily="18" charset="0"/>
                <a:ea typeface="Open Sans SemiBold"/>
                <a:cs typeface="Times New Roman" panose="02020603050405020304" pitchFamily="18" charset="0"/>
                <a:sym typeface="Open Sans SemiBold"/>
              </a:rPr>
              <a:t>A system of planning will never be able to achieve efficient outcomes, because                    planners do not have the                             information generated                                                      by market activities                                                   available to them</a:t>
            </a:r>
            <a:r>
              <a:rPr lang="en-US" sz="2800" dirty="0">
                <a:solidFill>
                  <a:schemeClr val="dk1"/>
                </a:solidFill>
                <a:latin typeface="Times New Roman" panose="02020603050405020304" pitchFamily="18" charset="0"/>
                <a:ea typeface="Open Sans SemiBold"/>
                <a:cs typeface="Times New Roman" panose="02020603050405020304" pitchFamily="18" charset="0"/>
                <a:sym typeface="Open Sans SemiBold"/>
              </a:rPr>
              <a:t>”</a:t>
            </a:r>
            <a:endParaRPr sz="28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0" lvl="0" indent="0" algn="ctr" rtl="0">
              <a:spcBef>
                <a:spcPts val="0"/>
              </a:spcBef>
              <a:spcAft>
                <a:spcPts val="0"/>
              </a:spcAft>
              <a:buNone/>
            </a:pPr>
            <a:endParaRPr sz="3400" dirty="0">
              <a:latin typeface="Open Sans SemiBold"/>
              <a:ea typeface="Open Sans SemiBold"/>
              <a:cs typeface="Open Sans SemiBold"/>
              <a:sym typeface="Open Sans SemiBold"/>
            </a:endParaRPr>
          </a:p>
        </p:txBody>
      </p:sp>
      <p:cxnSp>
        <p:nvCxnSpPr>
          <p:cNvPr id="7" name="Google Shape;374;p49"/>
          <p:cNvCxnSpPr/>
          <p:nvPr/>
        </p:nvCxnSpPr>
        <p:spPr>
          <a:xfrm>
            <a:off x="3970973" y="1920360"/>
            <a:ext cx="4249200" cy="0"/>
          </a:xfrm>
          <a:prstGeom prst="straightConnector1">
            <a:avLst/>
          </a:prstGeom>
          <a:noFill/>
          <a:ln w="28575" cap="flat" cmpd="sng">
            <a:solidFill>
              <a:srgbClr val="5C0C4B"/>
            </a:solidFill>
            <a:prstDash val="solid"/>
            <a:miter lim="800000"/>
            <a:headEnd type="none" w="sm" len="sm"/>
            <a:tailEnd type="none" w="sm" len="sm"/>
          </a:ln>
        </p:spPr>
      </p:cxnSp>
      <p:pic>
        <p:nvPicPr>
          <p:cNvPr id="3" name="Picture 2"/>
          <p:cNvPicPr>
            <a:picLocks noChangeAspect="1"/>
          </p:cNvPicPr>
          <p:nvPr/>
        </p:nvPicPr>
        <p:blipFill>
          <a:blip r:embed="rId3"/>
          <a:stretch>
            <a:fillRect/>
          </a:stretch>
        </p:blipFill>
        <p:spPr>
          <a:xfrm>
            <a:off x="7092945" y="2717032"/>
            <a:ext cx="4641209" cy="2867917"/>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3037274" y="4926237"/>
            <a:ext cx="2061783" cy="584775"/>
          </a:xfrm>
          <a:prstGeom prst="rect">
            <a:avLst/>
          </a:prstGeom>
        </p:spPr>
        <p:txBody>
          <a:bodyPr wrap="none">
            <a:spAutoFit/>
          </a:bodyPr>
          <a:lstStyle/>
          <a:p>
            <a:pPr lvl="0"/>
            <a:r>
              <a:rPr lang="en-US" sz="1600" b="1" dirty="0">
                <a:latin typeface="Times New Roman" panose="02020603050405020304" pitchFamily="18" charset="0"/>
                <a:cs typeface="Times New Roman" panose="02020603050405020304" pitchFamily="18" charset="0"/>
              </a:rPr>
              <a:t>Ludwig von Mises </a:t>
            </a:r>
          </a:p>
          <a:p>
            <a:pPr lvl="0"/>
            <a:r>
              <a:rPr lang="en-US" sz="1600" b="1" dirty="0">
                <a:latin typeface="Times New Roman" panose="02020603050405020304" pitchFamily="18" charset="0"/>
                <a:cs typeface="Times New Roman" panose="02020603050405020304" pitchFamily="18" charset="0"/>
              </a:rPr>
              <a:t>Friedrich von Hayek</a:t>
            </a:r>
            <a:r>
              <a:rPr lang="en-US" sz="1600" dirty="0">
                <a:latin typeface="Times New Roman" panose="02020603050405020304" pitchFamily="18" charset="0"/>
                <a:cs typeface="Times New Roman" panose="02020603050405020304" pitchFamily="18" charset="0"/>
              </a:rPr>
              <a:t>.</a:t>
            </a:r>
          </a:p>
        </p:txBody>
      </p:sp>
      <p:sp>
        <p:nvSpPr>
          <p:cNvPr id="8" name="Google Shape;323;p44"/>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6"/>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42" name="Google Shape;342;p46"/>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43" name="Google Shape;343;p46"/>
          <p:cNvSpPr txBox="1"/>
          <p:nvPr/>
        </p:nvSpPr>
        <p:spPr>
          <a:xfrm>
            <a:off x="0" y="2280136"/>
            <a:ext cx="12192000" cy="2897285"/>
          </a:xfrm>
          <a:prstGeom prst="rect">
            <a:avLst/>
          </a:prstGeom>
          <a:noFill/>
          <a:ln>
            <a:noFill/>
          </a:ln>
        </p:spPr>
        <p:txBody>
          <a:bodyPr spcFirstLastPara="1" wrap="square" lIns="91425" tIns="91425" rIns="91425" bIns="91425" anchor="t" anchorCtr="0">
            <a:noAutofit/>
          </a:bodyPr>
          <a:lstStyle/>
          <a:p>
            <a:pPr marL="1066800" marR="0" lvl="0" indent="-571500" algn="l" rtl="0">
              <a:lnSpc>
                <a:spcPct val="100000"/>
              </a:lnSpc>
              <a:spcBef>
                <a:spcPts val="0"/>
              </a:spcBef>
              <a:spcAft>
                <a:spcPts val="0"/>
              </a:spcAft>
              <a:buClr>
                <a:srgbClr val="000000"/>
              </a:buClr>
              <a:buSzPts val="3000"/>
              <a:buFont typeface="+mj-lt"/>
              <a:buAutoNum type="romanLcPeriod"/>
            </a:pPr>
            <a:r>
              <a:rPr lang="en-US" sz="3000" dirty="0">
                <a:latin typeface="Times New Roman" panose="02020603050405020304" pitchFamily="18" charset="0"/>
                <a:ea typeface="Open Sans SemiBold"/>
                <a:cs typeface="Times New Roman" panose="02020603050405020304" pitchFamily="18" charset="0"/>
                <a:sym typeface="Open Sans SemiBold"/>
              </a:rPr>
              <a:t>Governments impose </a:t>
            </a:r>
            <a:r>
              <a:rPr lang="en-US" sz="3000" dirty="0" err="1">
                <a:latin typeface="Times New Roman" panose="02020603050405020304" pitchFamily="18" charset="0"/>
                <a:ea typeface="Open Sans SemiBold"/>
                <a:cs typeface="Times New Roman" panose="02020603050405020304" pitchFamily="18" charset="0"/>
                <a:sym typeface="Open Sans SemiBold"/>
              </a:rPr>
              <a:t>regulations,but</a:t>
            </a:r>
            <a:r>
              <a:rPr lang="en-US" sz="3000" dirty="0">
                <a:latin typeface="Times New Roman" panose="02020603050405020304" pitchFamily="18" charset="0"/>
                <a:ea typeface="Open Sans SemiBold"/>
                <a:cs typeface="Times New Roman" panose="02020603050405020304" pitchFamily="18" charset="0"/>
                <a:sym typeface="Open Sans SemiBold"/>
              </a:rPr>
              <a:t>; </a:t>
            </a:r>
          </a:p>
          <a:p>
            <a:pPr marL="1066800" marR="0" lvl="0" indent="-571500" algn="l" rtl="0">
              <a:lnSpc>
                <a:spcPct val="100000"/>
              </a:lnSpc>
              <a:spcBef>
                <a:spcPts val="0"/>
              </a:spcBef>
              <a:spcAft>
                <a:spcPts val="0"/>
              </a:spcAft>
              <a:buClr>
                <a:srgbClr val="000000"/>
              </a:buClr>
              <a:buSzPts val="3000"/>
              <a:buFont typeface="+mj-lt"/>
              <a:buAutoNum type="romanLcPeriod"/>
            </a:pPr>
            <a:r>
              <a:rPr lang="en-US" sz="3000" dirty="0">
                <a:latin typeface="Times New Roman" panose="02020603050405020304" pitchFamily="18" charset="0"/>
                <a:ea typeface="Open Sans SemiBold"/>
                <a:cs typeface="Times New Roman" panose="02020603050405020304" pitchFamily="18" charset="0"/>
                <a:sym typeface="Open Sans SemiBold"/>
              </a:rPr>
              <a:t>It </a:t>
            </a:r>
            <a:r>
              <a:rPr lang="en-US" sz="3000" i="1" dirty="0">
                <a:latin typeface="Times New Roman" panose="02020603050405020304" pitchFamily="18" charset="0"/>
                <a:ea typeface="Open Sans SemiBold"/>
                <a:cs typeface="Times New Roman" panose="02020603050405020304" pitchFamily="18" charset="0"/>
                <a:sym typeface="Open Sans SemiBold"/>
              </a:rPr>
              <a:t>costs </a:t>
            </a:r>
            <a:r>
              <a:rPr lang="en-US" sz="3000" dirty="0">
                <a:latin typeface="Times New Roman" panose="02020603050405020304" pitchFamily="18" charset="0"/>
                <a:ea typeface="Open Sans SemiBold"/>
                <a:cs typeface="Times New Roman" panose="02020603050405020304" pitchFamily="18" charset="0"/>
                <a:sym typeface="Open Sans SemiBold"/>
              </a:rPr>
              <a:t>consumers vital resources to</a:t>
            </a:r>
            <a:r>
              <a:rPr lang="en-US" sz="3000" i="1" dirty="0">
                <a:latin typeface="Times New Roman" panose="02020603050405020304" pitchFamily="18" charset="0"/>
                <a:ea typeface="Open Sans SemiBold"/>
                <a:cs typeface="Times New Roman" panose="02020603050405020304" pitchFamily="18" charset="0"/>
                <a:sym typeface="Open Sans SemiBold"/>
              </a:rPr>
              <a:t> </a:t>
            </a:r>
            <a:r>
              <a:rPr lang="en-US" sz="3000" dirty="0">
                <a:latin typeface="Times New Roman" panose="02020603050405020304" pitchFamily="18" charset="0"/>
                <a:ea typeface="Open Sans SemiBold"/>
                <a:cs typeface="Times New Roman" panose="02020603050405020304" pitchFamily="18" charset="0"/>
                <a:sym typeface="Open Sans SemiBold"/>
              </a:rPr>
              <a:t>comply</a:t>
            </a:r>
            <a:r>
              <a:rPr lang="en-US" sz="3000" i="1" dirty="0">
                <a:latin typeface="Times New Roman" panose="02020603050405020304" pitchFamily="18" charset="0"/>
                <a:ea typeface="Open Sans SemiBold"/>
                <a:cs typeface="Times New Roman" panose="02020603050405020304" pitchFamily="18" charset="0"/>
                <a:sym typeface="Open Sans SemiBold"/>
              </a:rPr>
              <a:t> </a:t>
            </a:r>
            <a:r>
              <a:rPr lang="en-US" sz="3000" dirty="0">
                <a:latin typeface="Times New Roman" panose="02020603050405020304" pitchFamily="18" charset="0"/>
                <a:ea typeface="Open Sans SemiBold"/>
                <a:cs typeface="Times New Roman" panose="02020603050405020304" pitchFamily="18" charset="0"/>
                <a:sym typeface="Open Sans SemiBold"/>
              </a:rPr>
              <a:t>with policy.</a:t>
            </a:r>
          </a:p>
          <a:p>
            <a:pPr marL="952500" marR="0" lvl="1" algn="l" rtl="0">
              <a:lnSpc>
                <a:spcPct val="100000"/>
              </a:lnSpc>
              <a:spcBef>
                <a:spcPts val="0"/>
              </a:spcBef>
              <a:spcAft>
                <a:spcPts val="0"/>
              </a:spcAft>
              <a:buSzPts val="3000"/>
            </a:pPr>
            <a:endParaRPr lang="en-US" sz="3000" dirty="0">
              <a:latin typeface="Times New Roman" panose="02020603050405020304" pitchFamily="18" charset="0"/>
              <a:ea typeface="Open Sans SemiBold"/>
              <a:cs typeface="Times New Roman" panose="02020603050405020304" pitchFamily="18" charset="0"/>
              <a:sym typeface="Open Sans SemiBold"/>
            </a:endParaRPr>
          </a:p>
          <a:p>
            <a:pPr marL="952500" marR="0" lvl="1" algn="l" rtl="0">
              <a:lnSpc>
                <a:spcPct val="100000"/>
              </a:lnSpc>
              <a:spcBef>
                <a:spcPts val="0"/>
              </a:spcBef>
              <a:spcAft>
                <a:spcPts val="0"/>
              </a:spcAft>
              <a:buSzPts val="3000"/>
            </a:pPr>
            <a:r>
              <a:rPr lang="en-US" sz="3000" i="1" dirty="0">
                <a:latin typeface="Times New Roman" panose="02020603050405020304" pitchFamily="18" charset="0"/>
                <a:ea typeface="Open Sans SemiBold"/>
                <a:cs typeface="Times New Roman" panose="02020603050405020304" pitchFamily="18" charset="0"/>
                <a:sym typeface="Open Sans SemiBold"/>
              </a:rPr>
              <a:t>“There is a complex, irrational, almost incomprehensible system of controls and licenses under which everything needs approval</a:t>
            </a:r>
            <a:r>
              <a:rPr lang="en-US" sz="3000" dirty="0">
                <a:latin typeface="Times New Roman" panose="02020603050405020304" pitchFamily="18" charset="0"/>
                <a:ea typeface="Open Sans SemiBold"/>
                <a:cs typeface="Times New Roman" panose="02020603050405020304" pitchFamily="18" charset="0"/>
                <a:sym typeface="Open Sans SemiBold"/>
              </a:rPr>
              <a:t>.”</a:t>
            </a:r>
            <a:endParaRPr sz="30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344" name="Google Shape;344;p46"/>
          <p:cNvSpPr txBox="1"/>
          <p:nvPr/>
        </p:nvSpPr>
        <p:spPr>
          <a:xfrm>
            <a:off x="-110695" y="1139890"/>
            <a:ext cx="11647500" cy="6168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2. Cost of Govt Compliance  </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345" name="Google Shape;345;p46"/>
          <p:cNvCxnSpPr/>
          <p:nvPr/>
        </p:nvCxnSpPr>
        <p:spPr>
          <a:xfrm>
            <a:off x="4112105" y="2008515"/>
            <a:ext cx="4249200" cy="0"/>
          </a:xfrm>
          <a:prstGeom prst="straightConnector1">
            <a:avLst/>
          </a:prstGeom>
          <a:noFill/>
          <a:ln w="28575" cap="flat" cmpd="sng">
            <a:solidFill>
              <a:srgbClr val="5C0C4B"/>
            </a:solidFill>
            <a:prstDash val="solid"/>
            <a:miter lim="800000"/>
            <a:headEnd type="none" w="sm" len="sm"/>
            <a:tailEnd type="none" w="sm" len="sm"/>
          </a:ln>
        </p:spPr>
      </p:cxnSp>
      <p:sp>
        <p:nvSpPr>
          <p:cNvPr id="3" name="TextBox 2">
            <a:extLst>
              <a:ext uri="{FF2B5EF4-FFF2-40B4-BE49-F238E27FC236}">
                <a16:creationId xmlns:a16="http://schemas.microsoft.com/office/drawing/2014/main" id="{1494BBA0-1CE8-C150-7A08-0EBB040D9CC5}"/>
              </a:ext>
            </a:extLst>
          </p:cNvPr>
          <p:cNvSpPr txBox="1"/>
          <p:nvPr/>
        </p:nvSpPr>
        <p:spPr>
          <a:xfrm>
            <a:off x="214425" y="5449041"/>
            <a:ext cx="12302695" cy="461665"/>
          </a:xfrm>
          <a:prstGeom prst="rect">
            <a:avLst/>
          </a:prstGeom>
          <a:noFill/>
        </p:spPr>
        <p:txBody>
          <a:bodyPr wrap="square">
            <a:spAutoFit/>
          </a:bodyPr>
          <a:lstStyle/>
          <a:p>
            <a:pPr marL="495300" marR="0" lvl="0" algn="l" rtl="0">
              <a:lnSpc>
                <a:spcPct val="100000"/>
              </a:lnSpc>
              <a:spcBef>
                <a:spcPts val="0"/>
              </a:spcBef>
              <a:spcAft>
                <a:spcPts val="0"/>
              </a:spcAft>
              <a:buSzPts val="3000"/>
            </a:pPr>
            <a:r>
              <a:rPr lang="en-US" sz="2400" dirty="0">
                <a:latin typeface="Times New Roman" panose="02020603050405020304" pitchFamily="18" charset="0"/>
                <a:ea typeface="Open Sans SemiBold"/>
                <a:cs typeface="Times New Roman" panose="02020603050405020304" pitchFamily="18" charset="0"/>
                <a:sym typeface="Open Sans SemiBold"/>
              </a:rPr>
              <a:t>We appear to be saying that too much </a:t>
            </a:r>
            <a:r>
              <a:rPr lang="en-US" sz="2400" u="sng" dirty="0">
                <a:latin typeface="Times New Roman" panose="02020603050405020304" pitchFamily="18" charset="0"/>
                <a:ea typeface="Open Sans SemiBold"/>
                <a:cs typeface="Times New Roman" panose="02020603050405020304" pitchFamily="18" charset="0"/>
                <a:sym typeface="Open Sans SemiBold"/>
              </a:rPr>
              <a:t>bureaucracy</a:t>
            </a:r>
            <a:r>
              <a:rPr lang="en-US" sz="2400" dirty="0">
                <a:latin typeface="Times New Roman" panose="02020603050405020304" pitchFamily="18" charset="0"/>
                <a:ea typeface="Open Sans SemiBold"/>
                <a:cs typeface="Times New Roman" panose="02020603050405020304" pitchFamily="18" charset="0"/>
                <a:sym typeface="Open Sans SemiBold"/>
              </a:rPr>
              <a:t> adds to higher costs of compliance.</a:t>
            </a:r>
          </a:p>
        </p:txBody>
      </p:sp>
      <p:sp>
        <p:nvSpPr>
          <p:cNvPr id="5" name="TextBox 4">
            <a:extLst>
              <a:ext uri="{FF2B5EF4-FFF2-40B4-BE49-F238E27FC236}">
                <a16:creationId xmlns:a16="http://schemas.microsoft.com/office/drawing/2014/main" id="{A456C3E3-4FAD-2A35-1CCB-740DD2EC0BFE}"/>
              </a:ext>
            </a:extLst>
          </p:cNvPr>
          <p:cNvSpPr txBox="1"/>
          <p:nvPr/>
        </p:nvSpPr>
        <p:spPr>
          <a:xfrm>
            <a:off x="9931525" y="4620734"/>
            <a:ext cx="1605280" cy="461665"/>
          </a:xfrm>
          <a:prstGeom prst="rect">
            <a:avLst/>
          </a:prstGeom>
          <a:noFill/>
        </p:spPr>
        <p:txBody>
          <a:bodyPr wrap="square">
            <a:spAutoFit/>
          </a:bodyPr>
          <a:lstStyle/>
          <a:p>
            <a:r>
              <a:rPr lang="en-US" sz="2400" dirty="0">
                <a:latin typeface="Times New Roman" panose="02020603050405020304" pitchFamily="18" charset="0"/>
                <a:ea typeface="Open Sans SemiBold"/>
                <a:cs typeface="Times New Roman" panose="02020603050405020304" pitchFamily="18" charset="0"/>
                <a:sym typeface="Open Sans SemiBold"/>
              </a:rPr>
              <a:t>Permit Raj </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cxnSp>
        <p:nvCxnSpPr>
          <p:cNvPr id="175" name="Google Shape;175;p27"/>
          <p:cNvCxnSpPr/>
          <p:nvPr/>
        </p:nvCxnSpPr>
        <p:spPr>
          <a:xfrm>
            <a:off x="6096000" y="2336376"/>
            <a:ext cx="4249200" cy="0"/>
          </a:xfrm>
          <a:prstGeom prst="straightConnector1">
            <a:avLst/>
          </a:prstGeom>
          <a:noFill/>
          <a:ln w="28575" cap="flat" cmpd="sng">
            <a:solidFill>
              <a:srgbClr val="5C0C4B"/>
            </a:solidFill>
            <a:prstDash val="solid"/>
            <a:miter lim="800000"/>
            <a:headEnd type="none" w="sm" len="sm"/>
            <a:tailEnd type="none" w="sm" len="sm"/>
          </a:ln>
        </p:spPr>
      </p:cxnSp>
      <p:sp>
        <p:nvSpPr>
          <p:cNvPr id="176" name="Google Shape;176;p27"/>
          <p:cNvSpPr txBox="1"/>
          <p:nvPr/>
        </p:nvSpPr>
        <p:spPr>
          <a:xfrm>
            <a:off x="7221614" y="1030726"/>
            <a:ext cx="2603100" cy="400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Times New Roman" panose="02020603050405020304" pitchFamily="18" charset="0"/>
                <a:ea typeface="Open Sans ExtraBold"/>
                <a:cs typeface="Times New Roman" panose="02020603050405020304" pitchFamily="18" charset="0"/>
                <a:sym typeface="Open Sans ExtraBold"/>
              </a:rPr>
              <a:t>CHAPTER 11</a:t>
            </a:r>
            <a:endParaRPr sz="1500" dirty="0">
              <a:latin typeface="Times New Roman" panose="02020603050405020304" pitchFamily="18" charset="0"/>
              <a:cs typeface="Times New Roman" panose="02020603050405020304" pitchFamily="18" charset="0"/>
            </a:endParaRPr>
          </a:p>
        </p:txBody>
      </p:sp>
      <p:sp>
        <p:nvSpPr>
          <p:cNvPr id="177" name="Google Shape;177;p27"/>
          <p:cNvSpPr txBox="1"/>
          <p:nvPr/>
        </p:nvSpPr>
        <p:spPr>
          <a:xfrm>
            <a:off x="4970387" y="1240806"/>
            <a:ext cx="6523500" cy="101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GOALS</a:t>
            </a:r>
            <a:endParaRPr sz="1500" dirty="0">
              <a:solidFill>
                <a:srgbClr val="5C0C4B"/>
              </a:solidFill>
              <a:latin typeface="Times New Roman" panose="02020603050405020304" pitchFamily="18" charset="0"/>
              <a:cs typeface="Times New Roman" panose="02020603050405020304" pitchFamily="18" charset="0"/>
            </a:endParaRPr>
          </a:p>
        </p:txBody>
      </p:sp>
      <p:sp>
        <p:nvSpPr>
          <p:cNvPr id="178" name="Google Shape;178;p27"/>
          <p:cNvSpPr txBox="1"/>
          <p:nvPr/>
        </p:nvSpPr>
        <p:spPr>
          <a:xfrm>
            <a:off x="4751574" y="2674275"/>
            <a:ext cx="7252680" cy="3074700"/>
          </a:xfrm>
          <a:prstGeom prst="rect">
            <a:avLst/>
          </a:prstGeom>
          <a:noFill/>
          <a:ln>
            <a:noFill/>
          </a:ln>
        </p:spPr>
        <p:txBody>
          <a:bodyPr spcFirstLastPara="1" wrap="square" lIns="91425" tIns="45700" rIns="91425" bIns="45700" anchor="t" anchorCtr="0">
            <a:noAutofit/>
          </a:bodyPr>
          <a:lstStyle/>
          <a:p>
            <a:pPr marL="457200" indent="-450850">
              <a:lnSpc>
                <a:spcPct val="150000"/>
              </a:lnSpc>
              <a:buClr>
                <a:schemeClr val="dk1"/>
              </a:buClr>
              <a:buSzPts val="2300"/>
              <a:buFont typeface="Calibri"/>
              <a:buAutoNum type="arabicPeriod"/>
            </a:pPr>
            <a:r>
              <a:rPr lang="en-US" sz="2300" b="1" dirty="0">
                <a:solidFill>
                  <a:schemeClr val="dk1"/>
                </a:solidFill>
                <a:latin typeface="Times New Roman" panose="02020603050405020304" pitchFamily="18" charset="0"/>
                <a:ea typeface="Open Sans"/>
                <a:cs typeface="Times New Roman" panose="02020603050405020304" pitchFamily="18" charset="0"/>
                <a:sym typeface="Open Sans"/>
              </a:rPr>
              <a:t>List common sources of government failure</a:t>
            </a:r>
            <a:r>
              <a:rPr lang="en-US" sz="2300" dirty="0">
                <a:latin typeface="Times New Roman" panose="02020603050405020304" pitchFamily="18" charset="0"/>
                <a:ea typeface="Open Sans"/>
                <a:cs typeface="Times New Roman" panose="02020603050405020304" pitchFamily="18" charset="0"/>
              </a:rPr>
              <a:t>.</a:t>
            </a:r>
            <a:endParaRPr lang="en-US" sz="2300" b="1" dirty="0">
              <a:solidFill>
                <a:schemeClr val="dk1"/>
              </a:solidFill>
              <a:latin typeface="Times New Roman" panose="02020603050405020304" pitchFamily="18" charset="0"/>
              <a:ea typeface="Open Sans"/>
              <a:cs typeface="Times New Roman" panose="02020603050405020304" pitchFamily="18" charset="0"/>
              <a:sym typeface="Open Sans"/>
            </a:endParaRPr>
          </a:p>
          <a:p>
            <a:pPr marL="457200" lvl="0" indent="-450850" rtl="0">
              <a:lnSpc>
                <a:spcPct val="150000"/>
              </a:lnSpc>
              <a:spcBef>
                <a:spcPts val="0"/>
              </a:spcBef>
              <a:spcAft>
                <a:spcPts val="0"/>
              </a:spcAft>
              <a:buClr>
                <a:schemeClr val="dk1"/>
              </a:buClr>
              <a:buSzPts val="2300"/>
              <a:buFont typeface="Calibri"/>
              <a:buAutoNum type="arabicPeriod"/>
            </a:pPr>
            <a:r>
              <a:rPr lang="en-US" sz="2300" b="1" dirty="0">
                <a:solidFill>
                  <a:schemeClr val="dk1"/>
                </a:solidFill>
                <a:latin typeface="Times New Roman" panose="02020603050405020304" pitchFamily="18" charset="0"/>
                <a:ea typeface="Open Sans"/>
                <a:cs typeface="Times New Roman" panose="02020603050405020304" pitchFamily="18" charset="0"/>
                <a:sym typeface="Open Sans"/>
              </a:rPr>
              <a:t>Consider the outcomes of public choice.</a:t>
            </a:r>
            <a:endParaRPr sz="2300" b="1" dirty="0">
              <a:solidFill>
                <a:schemeClr val="dk1"/>
              </a:solidFill>
              <a:latin typeface="Times New Roman" panose="02020603050405020304" pitchFamily="18" charset="0"/>
              <a:ea typeface="Open Sans"/>
              <a:cs typeface="Times New Roman" panose="02020603050405020304" pitchFamily="18" charset="0"/>
              <a:sym typeface="Open Sans"/>
            </a:endParaRPr>
          </a:p>
          <a:p>
            <a:pPr marL="457200" marR="0" lvl="0" indent="-450850" algn="l" rtl="0">
              <a:lnSpc>
                <a:spcPct val="150000"/>
              </a:lnSpc>
              <a:spcBef>
                <a:spcPts val="0"/>
              </a:spcBef>
              <a:spcAft>
                <a:spcPts val="0"/>
              </a:spcAft>
              <a:buClr>
                <a:schemeClr val="dk1"/>
              </a:buClr>
              <a:buSzPts val="2300"/>
              <a:buFont typeface="Calibri"/>
              <a:buAutoNum type="arabicPeriod"/>
            </a:pPr>
            <a:r>
              <a:rPr lang="en-US" sz="2300" b="1" dirty="0">
                <a:solidFill>
                  <a:schemeClr val="dk1"/>
                </a:solidFill>
                <a:latin typeface="Times New Roman" panose="02020603050405020304" pitchFamily="18" charset="0"/>
                <a:ea typeface="Open Sans"/>
                <a:cs typeface="Times New Roman" panose="02020603050405020304" pitchFamily="18" charset="0"/>
                <a:sym typeface="Open Sans"/>
              </a:rPr>
              <a:t>Speak broadly about the size, scope, and role of government in the economy.</a:t>
            </a:r>
            <a:endParaRPr sz="2300" dirty="0">
              <a:latin typeface="Times New Roman" panose="02020603050405020304" pitchFamily="18" charset="0"/>
              <a:cs typeface="Times New Roman" panose="02020603050405020304" pitchFamily="18" charset="0"/>
            </a:endParaRPr>
          </a:p>
        </p:txBody>
      </p:sp>
      <p:sp>
        <p:nvSpPr>
          <p:cNvPr id="179" name="Google Shape;179;p27"/>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180" name="Google Shape;180;p27"/>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pic>
        <p:nvPicPr>
          <p:cNvPr id="181" name="Google Shape;181;p27"/>
          <p:cNvPicPr preferRelativeResize="0"/>
          <p:nvPr/>
        </p:nvPicPr>
        <p:blipFill rotWithShape="1">
          <a:blip r:embed="rId3">
            <a:alphaModFix/>
          </a:blip>
          <a:srcRect l="5515" r="5532"/>
          <a:stretch/>
        </p:blipFill>
        <p:spPr>
          <a:xfrm>
            <a:off x="385514" y="1761211"/>
            <a:ext cx="3960452" cy="3074694"/>
          </a:xfrm>
          <a:prstGeom prst="rect">
            <a:avLst/>
          </a:prstGeom>
          <a:noFill/>
          <a:ln>
            <a:noFill/>
          </a:ln>
        </p:spPr>
      </p:pic>
      <p:sp>
        <p:nvSpPr>
          <p:cNvPr id="182" name="Google Shape;182;p27"/>
          <p:cNvSpPr/>
          <p:nvPr/>
        </p:nvSpPr>
        <p:spPr>
          <a:xfrm>
            <a:off x="1728700" y="2674275"/>
            <a:ext cx="1954525" cy="1201750"/>
          </a:xfrm>
          <a:custGeom>
            <a:avLst/>
            <a:gdLst/>
            <a:ahLst/>
            <a:cxnLst/>
            <a:rect l="0" t="0" r="0" b="0"/>
            <a:pathLst>
              <a:path w="78181" h="48070" extrusionOk="0">
                <a:moveTo>
                  <a:pt x="845" y="369"/>
                </a:moveTo>
                <a:lnTo>
                  <a:pt x="0" y="48070"/>
                </a:lnTo>
                <a:lnTo>
                  <a:pt x="78181" y="47806"/>
                </a:lnTo>
                <a:lnTo>
                  <a:pt x="77019" y="0"/>
                </a:lnTo>
                <a:close/>
              </a:path>
            </a:pathLst>
          </a:custGeom>
          <a:solidFill>
            <a:srgbClr val="5C0C4B">
              <a:alpha val="51920"/>
            </a:srgbClr>
          </a:solidFill>
          <a:ln w="9525" cap="flat" cmpd="sng">
            <a:solidFill>
              <a:srgbClr val="5C0C4B"/>
            </a:solidFill>
            <a:prstDash val="solid"/>
            <a:round/>
            <a:headEnd type="none" w="med" len="med"/>
            <a:tailEnd type="none" w="med" len="med"/>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7"/>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51" name="Google Shape;351;p47"/>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52" name="Google Shape;352;p47"/>
          <p:cNvSpPr/>
          <p:nvPr/>
        </p:nvSpPr>
        <p:spPr>
          <a:xfrm>
            <a:off x="2167775" y="1857450"/>
            <a:ext cx="3750600" cy="3956400"/>
          </a:xfrm>
          <a:prstGeom prst="roundRect">
            <a:avLst>
              <a:gd name="adj" fmla="val 16667"/>
            </a:avLst>
          </a:prstGeom>
          <a:solidFill>
            <a:srgbClr val="EAD1D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Google Shape;353;p47"/>
          <p:cNvSpPr txBox="1"/>
          <p:nvPr/>
        </p:nvSpPr>
        <p:spPr>
          <a:xfrm>
            <a:off x="2167775" y="2335650"/>
            <a:ext cx="37506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dk1"/>
                </a:solidFill>
                <a:latin typeface="Times New Roman" panose="02020603050405020304" pitchFamily="18" charset="0"/>
                <a:ea typeface="Open Sans"/>
                <a:cs typeface="Times New Roman" panose="02020603050405020304" pitchFamily="18" charset="0"/>
                <a:sym typeface="Open Sans"/>
              </a:rPr>
              <a:t>Venezuela:</a:t>
            </a:r>
            <a:r>
              <a:rPr lang="en-US" sz="3600" dirty="0">
                <a:solidFill>
                  <a:schemeClr val="dk1"/>
                </a:solidFill>
                <a:latin typeface="Times New Roman" panose="02020603050405020304" pitchFamily="18" charset="0"/>
                <a:ea typeface="Open Sans SemiBold"/>
                <a:cs typeface="Times New Roman" panose="02020603050405020304" pitchFamily="18" charset="0"/>
                <a:sym typeface="Open Sans SemiBold"/>
              </a:rPr>
              <a:t> </a:t>
            </a:r>
            <a:endParaRPr sz="20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0" lvl="0" indent="0" algn="ctr" rtl="0">
              <a:spcBef>
                <a:spcPts val="0"/>
              </a:spcBef>
              <a:spcAft>
                <a:spcPts val="0"/>
              </a:spcAft>
              <a:buNone/>
            </a:pPr>
            <a:r>
              <a:rPr lang="en-US" sz="3600" dirty="0">
                <a:solidFill>
                  <a:schemeClr val="dk1"/>
                </a:solidFill>
                <a:latin typeface="Times New Roman" panose="02020603050405020304" pitchFamily="18" charset="0"/>
                <a:ea typeface="Open Sans SemiBold"/>
                <a:cs typeface="Times New Roman" panose="02020603050405020304" pitchFamily="18" charset="0"/>
                <a:sym typeface="Open Sans SemiBold"/>
              </a:rPr>
              <a:t>17 procedures, 144+ days.</a:t>
            </a:r>
            <a:endParaRPr sz="36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0" lvl="0" indent="0" algn="ctr" rtl="0">
              <a:spcBef>
                <a:spcPts val="0"/>
              </a:spcBef>
              <a:spcAft>
                <a:spcPts val="0"/>
              </a:spcAft>
              <a:buNone/>
            </a:pPr>
            <a:r>
              <a:rPr lang="en-US" sz="3600" dirty="0">
                <a:solidFill>
                  <a:schemeClr val="dk1"/>
                </a:solidFill>
                <a:latin typeface="Times New Roman" panose="02020603050405020304" pitchFamily="18" charset="0"/>
                <a:ea typeface="Open Sans SemiBold"/>
                <a:cs typeface="Times New Roman" panose="02020603050405020304" pitchFamily="18" charset="0"/>
                <a:sym typeface="Open Sans SemiBold"/>
              </a:rPr>
              <a:t>Cost: 88.7% of annual per capita income.</a:t>
            </a:r>
            <a:endParaRPr sz="36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p:txBody>
      </p:sp>
      <p:sp>
        <p:nvSpPr>
          <p:cNvPr id="354" name="Google Shape;354;p47"/>
          <p:cNvSpPr/>
          <p:nvPr/>
        </p:nvSpPr>
        <p:spPr>
          <a:xfrm>
            <a:off x="6273625" y="1857450"/>
            <a:ext cx="3750600" cy="3956400"/>
          </a:xfrm>
          <a:prstGeom prst="roundRect">
            <a:avLst>
              <a:gd name="adj" fmla="val 16667"/>
            </a:avLst>
          </a:prstGeom>
          <a:solidFill>
            <a:srgbClr val="EAD1D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 name="Google Shape;355;p47"/>
          <p:cNvSpPr txBox="1"/>
          <p:nvPr/>
        </p:nvSpPr>
        <p:spPr>
          <a:xfrm>
            <a:off x="6273625" y="2335650"/>
            <a:ext cx="37506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dk1"/>
                </a:solidFill>
                <a:latin typeface="Times New Roman" panose="02020603050405020304" pitchFamily="18" charset="0"/>
                <a:ea typeface="Open Sans"/>
                <a:cs typeface="Times New Roman" panose="02020603050405020304" pitchFamily="18" charset="0"/>
                <a:sym typeface="Open Sans"/>
              </a:rPr>
              <a:t>New Zealand:</a:t>
            </a:r>
            <a:r>
              <a:rPr lang="en-US" sz="3600" dirty="0">
                <a:solidFill>
                  <a:schemeClr val="dk1"/>
                </a:solidFill>
                <a:latin typeface="Times New Roman" panose="02020603050405020304" pitchFamily="18" charset="0"/>
                <a:ea typeface="Open Sans SemiBold"/>
                <a:cs typeface="Times New Roman" panose="02020603050405020304" pitchFamily="18" charset="0"/>
                <a:sym typeface="Open Sans SemiBold"/>
              </a:rPr>
              <a:t> </a:t>
            </a:r>
            <a:endParaRPr sz="20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0" lvl="0" indent="0" algn="ctr" rtl="0">
              <a:spcBef>
                <a:spcPts val="0"/>
              </a:spcBef>
              <a:spcAft>
                <a:spcPts val="0"/>
              </a:spcAft>
              <a:buNone/>
            </a:pPr>
            <a:r>
              <a:rPr lang="en-US" sz="3600" dirty="0">
                <a:solidFill>
                  <a:schemeClr val="dk1"/>
                </a:solidFill>
                <a:latin typeface="Times New Roman" panose="02020603050405020304" pitchFamily="18" charset="0"/>
                <a:ea typeface="Open Sans SemiBold"/>
                <a:cs typeface="Times New Roman" panose="02020603050405020304" pitchFamily="18" charset="0"/>
                <a:sym typeface="Open Sans SemiBold"/>
              </a:rPr>
              <a:t>1 procedure,                   ½ a day,</a:t>
            </a:r>
            <a:endParaRPr sz="36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0" lvl="0" indent="0" algn="ctr" rtl="0">
              <a:spcBef>
                <a:spcPts val="0"/>
              </a:spcBef>
              <a:spcAft>
                <a:spcPts val="0"/>
              </a:spcAft>
              <a:buNone/>
            </a:pPr>
            <a:r>
              <a:rPr lang="en-US" sz="3600" dirty="0">
                <a:solidFill>
                  <a:schemeClr val="dk1"/>
                </a:solidFill>
                <a:latin typeface="Times New Roman" panose="02020603050405020304" pitchFamily="18" charset="0"/>
                <a:ea typeface="Open Sans SemiBold"/>
                <a:cs typeface="Times New Roman" panose="02020603050405020304" pitchFamily="18" charset="0"/>
                <a:sym typeface="Open Sans SemiBold"/>
              </a:rPr>
              <a:t>Cost: 0.3% of annual per capita income</a:t>
            </a:r>
            <a:r>
              <a:rPr lang="en-US" sz="3600" dirty="0">
                <a:solidFill>
                  <a:schemeClr val="dk1"/>
                </a:solidFill>
                <a:latin typeface="Open Sans SemiBold"/>
                <a:ea typeface="Open Sans SemiBold"/>
                <a:cs typeface="Open Sans SemiBold"/>
                <a:sym typeface="Open Sans SemiBold"/>
              </a:rPr>
              <a:t>.</a:t>
            </a:r>
            <a:endParaRPr sz="3600" dirty="0">
              <a:solidFill>
                <a:schemeClr val="dk1"/>
              </a:solidFill>
              <a:latin typeface="Open Sans SemiBold"/>
              <a:ea typeface="Open Sans SemiBold"/>
              <a:cs typeface="Open Sans SemiBold"/>
              <a:sym typeface="Open Sans SemiBold"/>
            </a:endParaRPr>
          </a:p>
        </p:txBody>
      </p:sp>
      <p:sp>
        <p:nvSpPr>
          <p:cNvPr id="356" name="Google Shape;356;p47"/>
          <p:cNvSpPr txBox="1"/>
          <p:nvPr/>
        </p:nvSpPr>
        <p:spPr>
          <a:xfrm>
            <a:off x="2164950" y="1022600"/>
            <a:ext cx="7862100" cy="702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3600" b="1" dirty="0">
                <a:latin typeface="Times New Roman" panose="02020603050405020304" pitchFamily="18" charset="0"/>
                <a:ea typeface="Open Sans"/>
                <a:cs typeface="Times New Roman" panose="02020603050405020304" pitchFamily="18" charset="0"/>
                <a:sym typeface="Open Sans"/>
              </a:rPr>
              <a:t>The Cost of Starting a Business</a:t>
            </a:r>
            <a:r>
              <a:rPr lang="en-US" sz="3600" b="1" dirty="0">
                <a:latin typeface="Open Sans"/>
                <a:ea typeface="Open Sans"/>
                <a:cs typeface="Open Sans"/>
                <a:sym typeface="Open Sans"/>
              </a:rPr>
              <a:t>:</a:t>
            </a:r>
            <a:endParaRPr sz="3600" b="1" dirty="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62" name="Google Shape;362;p48"/>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63" name="Google Shape;363;p48"/>
          <p:cNvSpPr txBox="1"/>
          <p:nvPr/>
        </p:nvSpPr>
        <p:spPr>
          <a:xfrm>
            <a:off x="672663" y="1929564"/>
            <a:ext cx="10846676" cy="34500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rgbClr val="000000"/>
              </a:buClr>
              <a:buSzPts val="3000"/>
              <a:buFont typeface="Courier New" panose="02070309020205020404" pitchFamily="49" charset="0"/>
              <a:buChar char="o"/>
              <a:tabLst>
                <a:tab pos="461963" algn="l"/>
              </a:tabLst>
            </a:pPr>
            <a:r>
              <a:rPr lang="en-US" sz="2800" dirty="0">
                <a:latin typeface="Times New Roman" panose="02020603050405020304" pitchFamily="18" charset="0"/>
                <a:ea typeface="Open Sans SemiBold"/>
                <a:cs typeface="Times New Roman" panose="02020603050405020304" pitchFamily="18" charset="0"/>
                <a:sym typeface="Open Sans SemiBold"/>
              </a:rPr>
              <a:t>Regulations are not enforced;</a:t>
            </a:r>
          </a:p>
          <a:p>
            <a:pPr marL="457200" marR="0" lvl="0" indent="-457200" algn="l" rtl="0">
              <a:lnSpc>
                <a:spcPct val="100000"/>
              </a:lnSpc>
              <a:spcBef>
                <a:spcPts val="0"/>
              </a:spcBef>
              <a:spcAft>
                <a:spcPts val="0"/>
              </a:spcAft>
              <a:buClr>
                <a:srgbClr val="000000"/>
              </a:buClr>
              <a:buSzPts val="3000"/>
              <a:buFont typeface="Courier New" panose="02070309020205020404" pitchFamily="49" charset="0"/>
              <a:buChar char="o"/>
              <a:tabLst>
                <a:tab pos="461963" algn="l"/>
              </a:tabLst>
            </a:pPr>
            <a:r>
              <a:rPr lang="en-US" sz="2800" dirty="0">
                <a:latin typeface="Times New Roman" panose="02020603050405020304" pitchFamily="18" charset="0"/>
                <a:ea typeface="Open Sans SemiBold"/>
                <a:cs typeface="Times New Roman" panose="02020603050405020304" pitchFamily="18" charset="0"/>
                <a:sym typeface="Open Sans SemiBold"/>
              </a:rPr>
              <a:t>Decisions not made; </a:t>
            </a:r>
            <a:endParaRPr lang="en-US" sz="2800" i="1" dirty="0">
              <a:latin typeface="Times New Roman" panose="02020603050405020304" pitchFamily="18" charset="0"/>
              <a:ea typeface="Open Sans SemiBold"/>
              <a:cs typeface="Times New Roman" panose="02020603050405020304" pitchFamily="18" charset="0"/>
              <a:sym typeface="Open Sans SemiBold"/>
            </a:endParaRPr>
          </a:p>
          <a:p>
            <a:pPr marL="457200" marR="0" lvl="0" indent="-457200" algn="l" rtl="0">
              <a:lnSpc>
                <a:spcPct val="100000"/>
              </a:lnSpc>
              <a:spcBef>
                <a:spcPts val="0"/>
              </a:spcBef>
              <a:spcAft>
                <a:spcPts val="0"/>
              </a:spcAft>
              <a:buClr>
                <a:srgbClr val="000000"/>
              </a:buClr>
              <a:buSzPts val="3000"/>
              <a:buFont typeface="Courier New" panose="02070309020205020404" pitchFamily="49" charset="0"/>
              <a:buChar char="o"/>
              <a:tabLst>
                <a:tab pos="461963" algn="l"/>
              </a:tabLst>
            </a:pPr>
            <a:r>
              <a:rPr lang="en-US" sz="2800" dirty="0">
                <a:latin typeface="Times New Roman" panose="02020603050405020304" pitchFamily="18" charset="0"/>
                <a:ea typeface="Open Sans SemiBold"/>
                <a:cs typeface="Times New Roman" panose="02020603050405020304" pitchFamily="18" charset="0"/>
                <a:sym typeface="Open Sans SemiBold"/>
              </a:rPr>
              <a:t>Too much</a:t>
            </a:r>
            <a:r>
              <a:rPr lang="en-US" sz="2800" i="1" dirty="0">
                <a:latin typeface="Times New Roman" panose="02020603050405020304" pitchFamily="18" charset="0"/>
                <a:ea typeface="Open Sans SemiBold"/>
                <a:cs typeface="Times New Roman" panose="02020603050405020304" pitchFamily="18" charset="0"/>
                <a:sym typeface="Open Sans SemiBold"/>
              </a:rPr>
              <a:t> bias</a:t>
            </a:r>
            <a:r>
              <a:rPr lang="en-US" sz="2800" dirty="0">
                <a:latin typeface="Times New Roman" panose="02020603050405020304" pitchFamily="18" charset="0"/>
                <a:ea typeface="Open Sans SemiBold"/>
                <a:cs typeface="Times New Roman" panose="02020603050405020304" pitchFamily="18" charset="0"/>
                <a:sym typeface="Open Sans SemiBold"/>
              </a:rPr>
              <a:t>, </a:t>
            </a:r>
          </a:p>
          <a:p>
            <a:pPr marL="495300" marR="0" lvl="0" algn="l" defTabSz="461963" rtl="0">
              <a:lnSpc>
                <a:spcPct val="100000"/>
              </a:lnSpc>
              <a:spcBef>
                <a:spcPts val="0"/>
              </a:spcBef>
              <a:spcAft>
                <a:spcPts val="0"/>
              </a:spcAft>
              <a:buClr>
                <a:srgbClr val="000000"/>
              </a:buClr>
              <a:buSzPts val="3000"/>
              <a:tabLst>
                <a:tab pos="461963" algn="l"/>
              </a:tabLst>
            </a:pPr>
            <a:r>
              <a:rPr lang="en-US" sz="2800" dirty="0">
                <a:latin typeface="Times New Roman" panose="02020603050405020304" pitchFamily="18" charset="0"/>
                <a:ea typeface="Open Sans SemiBold"/>
                <a:cs typeface="Times New Roman" panose="02020603050405020304" pitchFamily="18" charset="0"/>
                <a:sym typeface="Open Sans SemiBold"/>
              </a:rPr>
              <a:t>e.g. 	</a:t>
            </a:r>
            <a:r>
              <a:rPr lang="en-US" sz="2800" u="sng" dirty="0">
                <a:latin typeface="Times New Roman" panose="02020603050405020304" pitchFamily="18" charset="0"/>
                <a:ea typeface="Open Sans SemiBold"/>
                <a:cs typeface="Times New Roman" panose="02020603050405020304" pitchFamily="18" charset="0"/>
                <a:sym typeface="Open Sans SemiBold"/>
              </a:rPr>
              <a:t>Government contract for a bridge:</a:t>
            </a:r>
            <a:endParaRPr sz="2800" u="sng" dirty="0">
              <a:latin typeface="Times New Roman" panose="02020603050405020304" pitchFamily="18" charset="0"/>
              <a:ea typeface="Open Sans SemiBold"/>
              <a:cs typeface="Times New Roman" panose="02020603050405020304" pitchFamily="18" charset="0"/>
              <a:sym typeface="Open Sans SemiBold"/>
            </a:endParaRPr>
          </a:p>
          <a:p>
            <a:pPr marL="1409700" marR="0" lvl="1" indent="-33338" algn="l" defTabSz="714375" rtl="0">
              <a:lnSpc>
                <a:spcPct val="100000"/>
              </a:lnSpc>
              <a:spcBef>
                <a:spcPts val="0"/>
              </a:spcBef>
              <a:spcAft>
                <a:spcPts val="0"/>
              </a:spcAft>
              <a:buClr>
                <a:srgbClr val="000000"/>
              </a:buClr>
              <a:buSzPts val="3000"/>
              <a:buFont typeface="Wingdings" panose="05000000000000000000" pitchFamily="2" charset="2"/>
              <a:buChar char="§"/>
            </a:pPr>
            <a:r>
              <a:rPr lang="en-US" sz="2800" dirty="0">
                <a:latin typeface="Times New Roman" panose="02020603050405020304" pitchFamily="18" charset="0"/>
                <a:ea typeface="Open Sans SemiBold"/>
                <a:cs typeface="Times New Roman" panose="02020603050405020304" pitchFamily="18" charset="0"/>
                <a:sym typeface="Open Sans SemiBold"/>
              </a:rPr>
              <a:t>	Contractor ‘A’ has costs of $18M, </a:t>
            </a:r>
          </a:p>
          <a:p>
            <a:pPr marL="1409700" marR="0" lvl="1" indent="-33338" algn="l" defTabSz="714375" rtl="0">
              <a:lnSpc>
                <a:spcPct val="100000"/>
              </a:lnSpc>
              <a:spcBef>
                <a:spcPts val="0"/>
              </a:spcBef>
              <a:spcAft>
                <a:spcPts val="0"/>
              </a:spcAft>
              <a:buClr>
                <a:srgbClr val="000000"/>
              </a:buClr>
              <a:buSzPts val="3000"/>
              <a:buFont typeface="Wingdings" panose="05000000000000000000" pitchFamily="2" charset="2"/>
              <a:buChar char="§"/>
            </a:pPr>
            <a:r>
              <a:rPr lang="en-US" sz="2800" dirty="0">
                <a:latin typeface="Times New Roman" panose="02020603050405020304" pitchFamily="18" charset="0"/>
                <a:ea typeface="Open Sans SemiBold"/>
                <a:cs typeface="Times New Roman" panose="02020603050405020304" pitchFamily="18" charset="0"/>
                <a:sym typeface="Open Sans SemiBold"/>
              </a:rPr>
              <a:t> 	Contractor ‘B’ has costs of $21M.</a:t>
            </a:r>
          </a:p>
          <a:p>
            <a:pPr marL="1409700" lvl="2" indent="-33338" defTabSz="714375">
              <a:buSzPts val="3000"/>
              <a:buFont typeface="Wingdings" panose="05000000000000000000" pitchFamily="2" charset="2"/>
              <a:buChar char="§"/>
            </a:pPr>
            <a:r>
              <a:rPr lang="en-US" sz="2800" dirty="0">
                <a:latin typeface="Times New Roman" panose="02020603050405020304" pitchFamily="18" charset="0"/>
                <a:ea typeface="Open Sans SemiBold"/>
                <a:cs typeface="Times New Roman" panose="02020603050405020304" pitchFamily="18" charset="0"/>
                <a:sym typeface="Open Sans SemiBold"/>
              </a:rPr>
              <a:t> 	Contractor ‘B’ may obtain the contract through bribes.</a:t>
            </a:r>
            <a:endParaRPr sz="28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364" name="Google Shape;364;p48"/>
          <p:cNvSpPr txBox="1"/>
          <p:nvPr/>
        </p:nvSpPr>
        <p:spPr>
          <a:xfrm>
            <a:off x="370488" y="1047559"/>
            <a:ext cx="11754300" cy="11799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3</a:t>
            </a:r>
            <a:r>
              <a:rPr lang="en-US" sz="3200"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  </a:t>
            </a: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Corruption</a:t>
            </a:r>
            <a:r>
              <a:rPr lang="en-US" sz="3200"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  </a:t>
            </a:r>
            <a:endParaRPr sz="3200"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8" name="Google Shape;345;p46">
            <a:extLst>
              <a:ext uri="{FF2B5EF4-FFF2-40B4-BE49-F238E27FC236}">
                <a16:creationId xmlns:a16="http://schemas.microsoft.com/office/drawing/2014/main" id="{4FD27E9A-592A-4E06-F47C-714AF096FB68}"/>
              </a:ext>
            </a:extLst>
          </p:cNvPr>
          <p:cNvCxnSpPr/>
          <p:nvPr/>
        </p:nvCxnSpPr>
        <p:spPr>
          <a:xfrm>
            <a:off x="4620830" y="1827964"/>
            <a:ext cx="4249200" cy="0"/>
          </a:xfrm>
          <a:prstGeom prst="straightConnector1">
            <a:avLst/>
          </a:prstGeom>
          <a:noFill/>
          <a:ln w="28575" cap="flat" cmpd="sng">
            <a:solidFill>
              <a:srgbClr val="5C0C4B"/>
            </a:solidFill>
            <a:prstDash val="solid"/>
            <a:miter lim="800000"/>
            <a:headEnd type="none" w="sm" len="sm"/>
            <a:tailEnd type="none" w="sm" len="sm"/>
          </a:ln>
        </p:spPr>
      </p:cxnSp>
      <p:pic>
        <p:nvPicPr>
          <p:cNvPr id="3" name="Picture 2">
            <a:extLst>
              <a:ext uri="{FF2B5EF4-FFF2-40B4-BE49-F238E27FC236}">
                <a16:creationId xmlns:a16="http://schemas.microsoft.com/office/drawing/2014/main" id="{1E5B2B94-190F-23A8-75B7-7980DD816201}"/>
              </a:ext>
            </a:extLst>
          </p:cNvPr>
          <p:cNvPicPr>
            <a:picLocks noChangeAspect="1"/>
          </p:cNvPicPr>
          <p:nvPr/>
        </p:nvPicPr>
        <p:blipFill>
          <a:blip r:embed="rId3"/>
          <a:stretch>
            <a:fillRect/>
          </a:stretch>
        </p:blipFill>
        <p:spPr>
          <a:xfrm>
            <a:off x="9267842" y="1637509"/>
            <a:ext cx="2498326" cy="25363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71" name="Google Shape;371;p49"/>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72" name="Google Shape;372;p49"/>
          <p:cNvSpPr txBox="1"/>
          <p:nvPr/>
        </p:nvSpPr>
        <p:spPr>
          <a:xfrm>
            <a:off x="363200" y="2380300"/>
            <a:ext cx="11224500" cy="3450000"/>
          </a:xfrm>
          <a:prstGeom prst="rect">
            <a:avLst/>
          </a:prstGeom>
          <a:noFill/>
          <a:ln>
            <a:noFill/>
          </a:ln>
        </p:spPr>
        <p:txBody>
          <a:bodyPr spcFirstLastPara="1" wrap="square" lIns="91425" tIns="91425" rIns="91425" bIns="91425" anchor="t" anchorCtr="0">
            <a:noAutofit/>
          </a:bodyPr>
          <a:lstStyle/>
          <a:p>
            <a:pPr marL="914400" marR="0" lvl="0" indent="-419100" algn="l" rtl="0">
              <a:lnSpc>
                <a:spcPct val="100000"/>
              </a:lnSpc>
              <a:spcBef>
                <a:spcPts val="0"/>
              </a:spcBef>
              <a:spcAft>
                <a:spcPts val="0"/>
              </a:spcAft>
              <a:buClr>
                <a:srgbClr val="000000"/>
              </a:buClr>
              <a:buSzPts val="3000"/>
              <a:buFont typeface="Open Sans SemiBold"/>
              <a:buChar char="●"/>
            </a:pPr>
            <a:r>
              <a:rPr lang="en-US" sz="3000" dirty="0">
                <a:latin typeface="Times New Roman" panose="02020603050405020304" pitchFamily="18" charset="0"/>
                <a:ea typeface="Open Sans"/>
                <a:cs typeface="Times New Roman" panose="02020603050405020304" pitchFamily="18" charset="0"/>
                <a:sym typeface="Open Sans"/>
              </a:rPr>
              <a:t>E</a:t>
            </a:r>
            <a:r>
              <a:rPr lang="en-US" sz="3000" dirty="0">
                <a:latin typeface="Times New Roman" panose="02020603050405020304" pitchFamily="18" charset="0"/>
                <a:ea typeface="Open Sans SemiBold"/>
                <a:cs typeface="Times New Roman" panose="02020603050405020304" pitchFamily="18" charset="0"/>
                <a:sym typeface="Open Sans SemiBold"/>
              </a:rPr>
              <a:t>xtreme corruption </a:t>
            </a:r>
          </a:p>
          <a:p>
            <a:pPr marL="914400" marR="0" lvl="0" indent="-419100" algn="l" rtl="0">
              <a:lnSpc>
                <a:spcPct val="100000"/>
              </a:lnSpc>
              <a:spcBef>
                <a:spcPts val="0"/>
              </a:spcBef>
              <a:spcAft>
                <a:spcPts val="0"/>
              </a:spcAft>
              <a:buClr>
                <a:srgbClr val="000000"/>
              </a:buClr>
              <a:buSzPts val="3000"/>
              <a:buFont typeface="Open Sans SemiBold"/>
              <a:buChar char="●"/>
            </a:pPr>
            <a:r>
              <a:rPr lang="en-US" sz="3000" dirty="0">
                <a:latin typeface="Times New Roman" panose="02020603050405020304" pitchFamily="18" charset="0"/>
                <a:ea typeface="Open Sans SemiBold"/>
                <a:cs typeface="Times New Roman" panose="02020603050405020304" pitchFamily="18" charset="0"/>
                <a:sym typeface="Open Sans SemiBold"/>
              </a:rPr>
              <a:t>Gov. officials shamelessly seek personal gain at                                                 the expense of the public interest.</a:t>
            </a:r>
            <a:endParaRPr sz="3000" dirty="0">
              <a:latin typeface="Times New Roman" panose="02020603050405020304" pitchFamily="18" charset="0"/>
              <a:ea typeface="Open Sans SemiBold"/>
              <a:cs typeface="Times New Roman" panose="02020603050405020304" pitchFamily="18" charset="0"/>
              <a:sym typeface="Open Sans SemiBold"/>
            </a:endParaRPr>
          </a:p>
          <a:p>
            <a:pPr marL="495300" marR="0" lvl="0" algn="l" rtl="0">
              <a:lnSpc>
                <a:spcPct val="100000"/>
              </a:lnSpc>
              <a:spcBef>
                <a:spcPts val="0"/>
              </a:spcBef>
              <a:spcAft>
                <a:spcPts val="0"/>
              </a:spcAft>
              <a:buClr>
                <a:srgbClr val="000000"/>
              </a:buClr>
              <a:buSzPts val="3000"/>
            </a:pPr>
            <a:r>
              <a:rPr lang="en-US" sz="3000" dirty="0">
                <a:latin typeface="Times New Roman" panose="02020603050405020304" pitchFamily="18" charset="0"/>
                <a:ea typeface="Open Sans SemiBold"/>
                <a:cs typeface="Times New Roman" panose="02020603050405020304" pitchFamily="18" charset="0"/>
                <a:sym typeface="Open Sans SemiBold"/>
              </a:rPr>
              <a:t>	e.g., Present-day Russia</a:t>
            </a:r>
            <a:endParaRPr sz="3000" dirty="0">
              <a:latin typeface="Times New Roman" panose="02020603050405020304" pitchFamily="18" charset="0"/>
              <a:ea typeface="Open Sans SemiBold"/>
              <a:cs typeface="Times New Roman" panose="02020603050405020304" pitchFamily="18" charset="0"/>
              <a:sym typeface="Open Sans SemiBold"/>
            </a:endParaRPr>
          </a:p>
          <a:p>
            <a:pPr marL="1371600" marR="0" lvl="1" indent="173038" algn="l" rtl="0">
              <a:lnSpc>
                <a:spcPct val="100000"/>
              </a:lnSpc>
              <a:spcBef>
                <a:spcPts val="0"/>
              </a:spcBef>
              <a:spcAft>
                <a:spcPts val="0"/>
              </a:spcAft>
              <a:buClr>
                <a:srgbClr val="000000"/>
              </a:buClr>
              <a:buSzPts val="3000"/>
              <a:buFont typeface="Open Sans SemiBold"/>
              <a:buChar char="○"/>
            </a:pPr>
            <a:r>
              <a:rPr lang="en-US" sz="3000" dirty="0">
                <a:latin typeface="Times New Roman" panose="02020603050405020304" pitchFamily="18" charset="0"/>
                <a:ea typeface="Open Sans SemiBold"/>
                <a:cs typeface="Times New Roman" panose="02020603050405020304" pitchFamily="18" charset="0"/>
                <a:sym typeface="Open Sans SemiBold"/>
              </a:rPr>
              <a:t> 	“Small group of people wholly above the law, has in the 	past decade, become rich beyond the wildest dreams of the 	tsars.”</a:t>
            </a:r>
            <a:endParaRPr sz="30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373" name="Google Shape;373;p49"/>
          <p:cNvSpPr txBox="1"/>
          <p:nvPr/>
        </p:nvSpPr>
        <p:spPr>
          <a:xfrm>
            <a:off x="0" y="1212897"/>
            <a:ext cx="11754300" cy="11799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3.  </a:t>
            </a:r>
            <a:r>
              <a:rPr lang="en-US" sz="3200" b="1" dirty="0" err="1">
                <a:solidFill>
                  <a:srgbClr val="5C0C4B"/>
                </a:solidFill>
                <a:latin typeface="Times New Roman" panose="02020603050405020304" pitchFamily="18" charset="0"/>
                <a:ea typeface="Open Sans ExtraBold"/>
                <a:cs typeface="Times New Roman" panose="02020603050405020304" pitchFamily="18" charset="0"/>
                <a:sym typeface="Open Sans ExtraBold"/>
              </a:rPr>
              <a:t>Kleptocracy</a:t>
            </a: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  </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8" name="Google Shape;345;p46">
            <a:extLst>
              <a:ext uri="{FF2B5EF4-FFF2-40B4-BE49-F238E27FC236}">
                <a16:creationId xmlns:a16="http://schemas.microsoft.com/office/drawing/2014/main" id="{A0D8CA02-BB1B-AFC9-3C0A-49B3E0A59A26}"/>
              </a:ext>
            </a:extLst>
          </p:cNvPr>
          <p:cNvCxnSpPr/>
          <p:nvPr/>
        </p:nvCxnSpPr>
        <p:spPr>
          <a:xfrm>
            <a:off x="4091785" y="1958094"/>
            <a:ext cx="4249200" cy="0"/>
          </a:xfrm>
          <a:prstGeom prst="straightConnector1">
            <a:avLst/>
          </a:prstGeom>
          <a:noFill/>
          <a:ln w="28575" cap="flat" cmpd="sng">
            <a:solidFill>
              <a:srgbClr val="5C0C4B"/>
            </a:solidFill>
            <a:prstDash val="solid"/>
            <a:miter lim="800000"/>
            <a:headEnd type="none" w="sm" len="sm"/>
            <a:tailEnd type="none" w="sm" len="sm"/>
          </a:ln>
        </p:spPr>
      </p:cxnSp>
      <p:pic>
        <p:nvPicPr>
          <p:cNvPr id="3" name="Picture 2">
            <a:extLst>
              <a:ext uri="{FF2B5EF4-FFF2-40B4-BE49-F238E27FC236}">
                <a16:creationId xmlns:a16="http://schemas.microsoft.com/office/drawing/2014/main" id="{7BE9F53D-1FFF-17DE-B601-B80D1FF3897C}"/>
              </a:ext>
            </a:extLst>
          </p:cNvPr>
          <p:cNvPicPr>
            <a:picLocks noChangeAspect="1"/>
          </p:cNvPicPr>
          <p:nvPr/>
        </p:nvPicPr>
        <p:blipFill>
          <a:blip r:embed="rId3"/>
          <a:stretch>
            <a:fillRect/>
          </a:stretch>
        </p:blipFill>
        <p:spPr>
          <a:xfrm>
            <a:off x="9548406" y="1351624"/>
            <a:ext cx="1653214" cy="240554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71" name="Google Shape;371;p49"/>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6" name="TextBox 5">
            <a:extLst>
              <a:ext uri="{FF2B5EF4-FFF2-40B4-BE49-F238E27FC236}">
                <a16:creationId xmlns:a16="http://schemas.microsoft.com/office/drawing/2014/main" id="{FD1D3D05-8B61-FED1-F374-1DAD8CABEFB5}"/>
              </a:ext>
            </a:extLst>
          </p:cNvPr>
          <p:cNvSpPr txBox="1"/>
          <p:nvPr/>
        </p:nvSpPr>
        <p:spPr>
          <a:xfrm>
            <a:off x="1249680" y="1198662"/>
            <a:ext cx="10373360" cy="4708981"/>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In the textbook, ______________ was described as “an ill-governed kleptocracy in which corruption is not a happy side-effect of power, but the core of the system.”</a:t>
            </a:r>
          </a:p>
          <a:p>
            <a:pPr>
              <a:tabLst>
                <a:tab pos="517525" algn="l"/>
              </a:tabLst>
            </a:pPr>
            <a:r>
              <a:rPr lang="en-US" sz="3000" dirty="0">
                <a:latin typeface="Times New Roman" panose="02020603050405020304" pitchFamily="18" charset="0"/>
                <a:cs typeface="Times New Roman" panose="02020603050405020304" pitchFamily="18" charset="0"/>
              </a:rPr>
              <a:t>a.	present day India	</a:t>
            </a:r>
          </a:p>
          <a:p>
            <a:pPr marL="514350" indent="-514350">
              <a:buAutoNum type="alphaLcPeriod" startAt="2"/>
            </a:pPr>
            <a:r>
              <a:rPr lang="en-US" sz="3000" dirty="0">
                <a:latin typeface="Times New Roman" panose="02020603050405020304" pitchFamily="18" charset="0"/>
                <a:cs typeface="Times New Roman" panose="02020603050405020304" pitchFamily="18" charset="0"/>
              </a:rPr>
              <a:t>present day Russia	</a:t>
            </a:r>
          </a:p>
          <a:p>
            <a:pPr marL="514350" indent="-514350">
              <a:buAutoNum type="alphaLcPeriod" startAt="2"/>
            </a:pPr>
            <a:r>
              <a:rPr lang="en-US" sz="3000" dirty="0">
                <a:latin typeface="Times New Roman" panose="02020603050405020304" pitchFamily="18" charset="0"/>
                <a:cs typeface="Times New Roman" panose="02020603050405020304" pitchFamily="18" charset="0"/>
              </a:rPr>
              <a:t>the United States during the 1930s</a:t>
            </a:r>
          </a:p>
          <a:p>
            <a:pPr defTabSz="517525"/>
            <a:r>
              <a:rPr lang="en-US" sz="3000" dirty="0">
                <a:latin typeface="Times New Roman" panose="02020603050405020304" pitchFamily="18" charset="0"/>
                <a:cs typeface="Times New Roman" panose="02020603050405020304" pitchFamily="18" charset="0"/>
              </a:rPr>
              <a:t>d.	Great Britain during the 1980s</a:t>
            </a:r>
          </a:p>
          <a:p>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ANS:	B</a:t>
            </a:r>
          </a:p>
        </p:txBody>
      </p:sp>
    </p:spTree>
    <p:extLst>
      <p:ext uri="{BB962C8B-B14F-4D97-AF65-F5344CB8AC3E}">
        <p14:creationId xmlns:p14="http://schemas.microsoft.com/office/powerpoint/2010/main" val="63930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 calcmode="lin" valueType="num">
                                      <p:cBhvr additive="base">
                                        <p:cTn id="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0"/>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80" name="Google Shape;380;p50"/>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81" name="Google Shape;381;p50"/>
          <p:cNvSpPr txBox="1"/>
          <p:nvPr/>
        </p:nvSpPr>
        <p:spPr>
          <a:xfrm>
            <a:off x="1232550" y="1715826"/>
            <a:ext cx="9956800" cy="3450000"/>
          </a:xfrm>
          <a:prstGeom prst="rect">
            <a:avLst/>
          </a:prstGeom>
          <a:noFill/>
          <a:ln>
            <a:noFill/>
          </a:ln>
        </p:spPr>
        <p:txBody>
          <a:bodyPr spcFirstLastPara="1" wrap="square" lIns="91425" tIns="91425" rIns="91425" bIns="91425" anchor="t" anchorCtr="0">
            <a:noAutofit/>
          </a:bodyPr>
          <a:lstStyle/>
          <a:p>
            <a:pPr marL="914400" marR="0" lvl="0" indent="-419100" algn="l" rtl="0">
              <a:lnSpc>
                <a:spcPct val="100000"/>
              </a:lnSpc>
              <a:spcBef>
                <a:spcPts val="0"/>
              </a:spcBef>
              <a:spcAft>
                <a:spcPts val="0"/>
              </a:spcAft>
              <a:buClr>
                <a:srgbClr val="000000"/>
              </a:buClr>
              <a:buSzPts val="3000"/>
              <a:buFont typeface="Open Sans SemiBold"/>
              <a:buChar char="●"/>
            </a:pPr>
            <a:r>
              <a:rPr lang="en-US" sz="2800" dirty="0">
                <a:latin typeface="Times New Roman" panose="02020603050405020304" pitchFamily="18" charset="0"/>
                <a:ea typeface="Open Sans SemiBold"/>
                <a:cs typeface="Times New Roman" panose="02020603050405020304" pitchFamily="18" charset="0"/>
                <a:sym typeface="Open Sans SemiBold"/>
              </a:rPr>
              <a:t>Governments often regulate… </a:t>
            </a:r>
          </a:p>
          <a:p>
            <a:pPr marL="952500" marR="0" lvl="0" indent="-90488" algn="l" rtl="0">
              <a:lnSpc>
                <a:spcPct val="100000"/>
              </a:lnSpc>
              <a:spcBef>
                <a:spcPts val="0"/>
              </a:spcBef>
              <a:spcAft>
                <a:spcPts val="0"/>
              </a:spcAft>
              <a:buClr>
                <a:srgbClr val="000000"/>
              </a:buClr>
              <a:buSzPts val="3000"/>
              <a:buFont typeface="Courier New" panose="02070309020205020404" pitchFamily="49" charset="0"/>
              <a:buChar char="o"/>
            </a:pPr>
            <a:r>
              <a:rPr lang="en-US" sz="2800" dirty="0">
                <a:latin typeface="Times New Roman" panose="02020603050405020304" pitchFamily="18" charset="0"/>
                <a:ea typeface="Open Sans SemiBold"/>
                <a:cs typeface="Times New Roman" panose="02020603050405020304" pitchFamily="18" charset="0"/>
                <a:sym typeface="Open Sans SemiBold"/>
              </a:rPr>
              <a:t> producers that have too much market power, or; </a:t>
            </a:r>
          </a:p>
          <a:p>
            <a:pPr marL="952500" marR="0" lvl="0" indent="-90488" algn="l" rtl="0">
              <a:lnSpc>
                <a:spcPct val="100000"/>
              </a:lnSpc>
              <a:spcBef>
                <a:spcPts val="0"/>
              </a:spcBef>
              <a:spcAft>
                <a:spcPts val="0"/>
              </a:spcAft>
              <a:buClr>
                <a:srgbClr val="000000"/>
              </a:buClr>
              <a:buSzPts val="3000"/>
              <a:buFont typeface="Courier New" panose="02070309020205020404" pitchFamily="49" charset="0"/>
              <a:buChar char="o"/>
            </a:pPr>
            <a:r>
              <a:rPr lang="en-US" sz="2800" dirty="0">
                <a:latin typeface="Times New Roman" panose="02020603050405020304" pitchFamily="18" charset="0"/>
                <a:ea typeface="Open Sans SemiBold"/>
                <a:cs typeface="Times New Roman" panose="02020603050405020304" pitchFamily="18" charset="0"/>
                <a:sym typeface="Open Sans SemiBold"/>
              </a:rPr>
              <a:t> markets that lack information.</a:t>
            </a:r>
            <a:endParaRPr sz="2800" dirty="0">
              <a:latin typeface="Times New Roman" panose="02020603050405020304" pitchFamily="18" charset="0"/>
              <a:ea typeface="Open Sans SemiBold"/>
              <a:cs typeface="Times New Roman" panose="02020603050405020304" pitchFamily="18" charset="0"/>
              <a:sym typeface="Open Sans SemiBold"/>
            </a:endParaRPr>
          </a:p>
          <a:p>
            <a:pPr marL="914400" marR="0" lvl="0" indent="-419100" algn="l" rtl="0">
              <a:lnSpc>
                <a:spcPct val="100000"/>
              </a:lnSpc>
              <a:spcBef>
                <a:spcPts val="0"/>
              </a:spcBef>
              <a:spcAft>
                <a:spcPts val="0"/>
              </a:spcAft>
              <a:buClr>
                <a:srgbClr val="000000"/>
              </a:buClr>
              <a:buSzPts val="3000"/>
              <a:buFont typeface="Open Sans SemiBold"/>
              <a:buChar char="●"/>
            </a:pPr>
            <a:r>
              <a:rPr lang="en-US" sz="2800" dirty="0">
                <a:latin typeface="Times New Roman" panose="02020603050405020304" pitchFamily="18" charset="0"/>
                <a:ea typeface="Open Sans SemiBold"/>
                <a:cs typeface="Times New Roman" panose="02020603050405020304" pitchFamily="18" charset="0"/>
                <a:sym typeface="Open Sans SemiBold"/>
              </a:rPr>
              <a:t>Industry that is being regulated …</a:t>
            </a:r>
          </a:p>
          <a:p>
            <a:pPr marL="1147763" marR="0" lvl="0" indent="-293688" algn="l" defTabSz="600075" rtl="0">
              <a:lnSpc>
                <a:spcPct val="100000"/>
              </a:lnSpc>
              <a:spcBef>
                <a:spcPts val="0"/>
              </a:spcBef>
              <a:spcAft>
                <a:spcPts val="0"/>
              </a:spcAft>
              <a:buClr>
                <a:srgbClr val="000000"/>
              </a:buClr>
              <a:buSzPts val="3000"/>
              <a:buFont typeface="Courier New" panose="02070309020205020404" pitchFamily="49" charset="0"/>
              <a:buChar char="o"/>
            </a:pPr>
            <a:r>
              <a:rPr lang="en-US" sz="2800" dirty="0">
                <a:latin typeface="Times New Roman" panose="02020603050405020304" pitchFamily="18" charset="0"/>
                <a:ea typeface="Open Sans SemiBold"/>
                <a:cs typeface="Times New Roman" panose="02020603050405020304" pitchFamily="18" charset="0"/>
                <a:sym typeface="Open Sans SemiBold"/>
              </a:rPr>
              <a:t>has a strong incentive to influence the decisions of the regulatory body.</a:t>
            </a:r>
            <a:endParaRPr sz="2800" dirty="0">
              <a:latin typeface="Times New Roman" panose="02020603050405020304" pitchFamily="18" charset="0"/>
              <a:ea typeface="Open Sans SemiBold"/>
              <a:cs typeface="Times New Roman" panose="02020603050405020304" pitchFamily="18" charset="0"/>
              <a:sym typeface="Open Sans SemiBold"/>
            </a:endParaRPr>
          </a:p>
          <a:p>
            <a:pPr marL="854075" lvl="1" defTabSz="574675">
              <a:buSzPts val="3000"/>
            </a:pPr>
            <a:r>
              <a:rPr lang="en-US" sz="2400" dirty="0">
                <a:latin typeface="Times New Roman" panose="02020603050405020304" pitchFamily="18" charset="0"/>
                <a:ea typeface="Open Sans SemiBold"/>
                <a:cs typeface="Times New Roman" panose="02020603050405020304" pitchFamily="18" charset="0"/>
                <a:sym typeface="Open Sans SemiBold"/>
              </a:rPr>
              <a:t>	e.g. of regulatory body—Food and Drug Administration (</a:t>
            </a:r>
            <a:r>
              <a:rPr lang="en-US" sz="2400" i="1" dirty="0">
                <a:latin typeface="Times New Roman" panose="02020603050405020304" pitchFamily="18" charset="0"/>
                <a:ea typeface="Open Sans SemiBold"/>
                <a:cs typeface="Times New Roman" panose="02020603050405020304" pitchFamily="18" charset="0"/>
                <a:sym typeface="Open Sans SemiBold"/>
              </a:rPr>
              <a:t>FDA</a:t>
            </a:r>
            <a:r>
              <a:rPr lang="en-US" sz="2400" dirty="0">
                <a:latin typeface="Times New Roman" panose="02020603050405020304" pitchFamily="18" charset="0"/>
                <a:ea typeface="Open Sans SemiBold"/>
                <a:cs typeface="Times New Roman" panose="02020603050405020304" pitchFamily="18" charset="0"/>
                <a:sym typeface="Open Sans SemiBold"/>
              </a:rPr>
              <a:t>)  	approves for prescription drugs in the U.S. </a:t>
            </a:r>
            <a:endParaRPr sz="24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382" name="Google Shape;382;p50"/>
          <p:cNvSpPr txBox="1"/>
          <p:nvPr/>
        </p:nvSpPr>
        <p:spPr>
          <a:xfrm>
            <a:off x="1002650" y="889753"/>
            <a:ext cx="9475500" cy="11799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4.  Regulatory Capture  </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383" name="Google Shape;383;p50"/>
          <p:cNvCxnSpPr/>
          <p:nvPr/>
        </p:nvCxnSpPr>
        <p:spPr>
          <a:xfrm>
            <a:off x="3999164" y="1649333"/>
            <a:ext cx="4249200" cy="0"/>
          </a:xfrm>
          <a:prstGeom prst="straightConnector1">
            <a:avLst/>
          </a:prstGeom>
          <a:noFill/>
          <a:ln w="28575" cap="flat" cmpd="sng">
            <a:solidFill>
              <a:srgbClr val="5C0C4B"/>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1"/>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89" name="Google Shape;389;p51"/>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90" name="Google Shape;390;p51"/>
          <p:cNvSpPr txBox="1"/>
          <p:nvPr/>
        </p:nvSpPr>
        <p:spPr>
          <a:xfrm>
            <a:off x="339963" y="2385000"/>
            <a:ext cx="11349300" cy="3450000"/>
          </a:xfrm>
          <a:prstGeom prst="rect">
            <a:avLst/>
          </a:prstGeom>
          <a:noFill/>
          <a:ln>
            <a:noFill/>
          </a:ln>
        </p:spPr>
        <p:txBody>
          <a:bodyPr spcFirstLastPara="1" wrap="square" lIns="91425" tIns="91425" rIns="91425" bIns="91425" anchor="t" anchorCtr="0">
            <a:noAutofit/>
          </a:bodyPr>
          <a:lstStyle/>
          <a:p>
            <a:pPr marL="914400" marR="0" lvl="0" indent="-419100" algn="l" rtl="0">
              <a:lnSpc>
                <a:spcPct val="100000"/>
              </a:lnSpc>
              <a:spcBef>
                <a:spcPts val="0"/>
              </a:spcBef>
              <a:spcAft>
                <a:spcPts val="0"/>
              </a:spcAft>
              <a:buClr>
                <a:srgbClr val="000000"/>
              </a:buClr>
              <a:buSzPts val="3000"/>
              <a:buFont typeface="Open Sans SemiBold"/>
              <a:buChar char="●"/>
            </a:pPr>
            <a:r>
              <a:rPr lang="en-US" sz="3000" dirty="0">
                <a:latin typeface="Times New Roman" panose="02020603050405020304" pitchFamily="18" charset="0"/>
                <a:ea typeface="Open Sans SemiBold"/>
                <a:cs typeface="Times New Roman" panose="02020603050405020304" pitchFamily="18" charset="0"/>
                <a:sym typeface="Open Sans SemiBold"/>
              </a:rPr>
              <a:t>Attempts to </a:t>
            </a:r>
            <a:r>
              <a:rPr lang="en-US" sz="3000" i="1" dirty="0">
                <a:latin typeface="Times New Roman" panose="02020603050405020304" pitchFamily="18" charset="0"/>
                <a:ea typeface="Open Sans SemiBold"/>
                <a:cs typeface="Times New Roman" panose="02020603050405020304" pitchFamily="18" charset="0"/>
                <a:sym typeface="Open Sans SemiBold"/>
              </a:rPr>
              <a:t>manipulate or influence </a:t>
            </a:r>
            <a:r>
              <a:rPr lang="en-US" sz="3000" dirty="0">
                <a:latin typeface="Times New Roman" panose="02020603050405020304" pitchFamily="18" charset="0"/>
                <a:ea typeface="Open Sans SemiBold"/>
                <a:cs typeface="Times New Roman" panose="02020603050405020304" pitchFamily="18" charset="0"/>
                <a:sym typeface="Open Sans SemiBold"/>
              </a:rPr>
              <a:t>government actions &amp; decisions to make oneself better off at the expense of others.</a:t>
            </a:r>
            <a:endParaRPr sz="3000" dirty="0">
              <a:latin typeface="Times New Roman" panose="02020603050405020304" pitchFamily="18" charset="0"/>
              <a:ea typeface="Open Sans SemiBold"/>
              <a:cs typeface="Times New Roman" panose="02020603050405020304" pitchFamily="18" charset="0"/>
              <a:sym typeface="Open Sans SemiBold"/>
            </a:endParaRPr>
          </a:p>
          <a:p>
            <a:pPr marL="914400" marR="0" lvl="0" indent="-419100" algn="l" rtl="0">
              <a:lnSpc>
                <a:spcPct val="100000"/>
              </a:lnSpc>
              <a:spcBef>
                <a:spcPts val="0"/>
              </a:spcBef>
              <a:spcAft>
                <a:spcPts val="0"/>
              </a:spcAft>
              <a:buClr>
                <a:srgbClr val="000000"/>
              </a:buClr>
              <a:buSzPts val="3000"/>
              <a:buFont typeface="Open Sans SemiBold"/>
              <a:buChar char="●"/>
            </a:pPr>
            <a:r>
              <a:rPr lang="en-US" sz="3000" dirty="0">
                <a:latin typeface="Times New Roman" panose="02020603050405020304" pitchFamily="18" charset="0"/>
                <a:ea typeface="Open Sans SemiBold"/>
                <a:cs typeface="Times New Roman" panose="02020603050405020304" pitchFamily="18" charset="0"/>
                <a:sym typeface="Open Sans SemiBold"/>
              </a:rPr>
              <a:t>Domestic industry/workers have an incentive to lobby hard to protect their industry from competition.</a:t>
            </a:r>
            <a:endParaRPr sz="3000" dirty="0">
              <a:latin typeface="Times New Roman" panose="02020603050405020304" pitchFamily="18" charset="0"/>
              <a:ea typeface="Open Sans SemiBold"/>
              <a:cs typeface="Times New Roman" panose="02020603050405020304" pitchFamily="18" charset="0"/>
              <a:sym typeface="Open Sans SemiBold"/>
            </a:endParaRPr>
          </a:p>
          <a:p>
            <a:pPr marL="1371600" marR="0" lvl="1" indent="-419100" algn="l" rtl="0">
              <a:lnSpc>
                <a:spcPct val="100000"/>
              </a:lnSpc>
              <a:spcBef>
                <a:spcPts val="0"/>
              </a:spcBef>
              <a:spcAft>
                <a:spcPts val="0"/>
              </a:spcAft>
              <a:buClr>
                <a:srgbClr val="000000"/>
              </a:buClr>
              <a:buSzPts val="3000"/>
              <a:buFont typeface="Open Sans SemiBold"/>
              <a:buChar char="○"/>
            </a:pPr>
            <a:r>
              <a:rPr lang="en-US" sz="3000" dirty="0">
                <a:latin typeface="Times New Roman" panose="02020603050405020304" pitchFamily="18" charset="0"/>
                <a:ea typeface="Open Sans SemiBold"/>
                <a:cs typeface="Times New Roman" panose="02020603050405020304" pitchFamily="18" charset="0"/>
                <a:sym typeface="Open Sans SemiBold"/>
              </a:rPr>
              <a:t>e.g., U.S. trade restrictions on imported peanuts. Ultimately, consumers pay higher prices.</a:t>
            </a:r>
            <a:endParaRPr sz="30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391" name="Google Shape;391;p51"/>
          <p:cNvSpPr txBox="1"/>
          <p:nvPr/>
        </p:nvSpPr>
        <p:spPr>
          <a:xfrm>
            <a:off x="2376555" y="1205100"/>
            <a:ext cx="7668300" cy="11799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5.  Rent-Seeking  </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392" name="Google Shape;392;p51"/>
          <p:cNvCxnSpPr/>
          <p:nvPr/>
        </p:nvCxnSpPr>
        <p:spPr>
          <a:xfrm>
            <a:off x="4485900" y="1967317"/>
            <a:ext cx="4249200" cy="0"/>
          </a:xfrm>
          <a:prstGeom prst="straightConnector1">
            <a:avLst/>
          </a:prstGeom>
          <a:noFill/>
          <a:ln w="28575" cap="flat" cmpd="sng">
            <a:solidFill>
              <a:srgbClr val="5C0C4B"/>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2"/>
          <p:cNvSpPr txBox="1"/>
          <p:nvPr/>
        </p:nvSpPr>
        <p:spPr>
          <a:xfrm>
            <a:off x="1438102" y="1123925"/>
            <a:ext cx="10024548" cy="4633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Cost of Rent-Seeking:</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a:p>
            <a:pPr marL="0" lvl="0" indent="0">
              <a:spcBef>
                <a:spcPts val="0"/>
              </a:spcBef>
              <a:spcAft>
                <a:spcPts val="0"/>
              </a:spcAft>
              <a:buNone/>
            </a:pPr>
            <a:endParaRPr sz="28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0" lvl="0" indent="0" algn="ctr">
              <a:spcBef>
                <a:spcPts val="0"/>
              </a:spcBef>
              <a:spcAft>
                <a:spcPts val="0"/>
              </a:spcAft>
              <a:buNone/>
            </a:pPr>
            <a:r>
              <a:rPr lang="en-US" sz="2800" dirty="0">
                <a:solidFill>
                  <a:schemeClr val="dk1"/>
                </a:solidFill>
                <a:latin typeface="Times New Roman" panose="02020603050405020304" pitchFamily="18" charset="0"/>
                <a:ea typeface="Open Sans SemiBold"/>
                <a:cs typeface="Times New Roman" panose="02020603050405020304" pitchFamily="18" charset="0"/>
                <a:sym typeface="Open Sans SemiBold"/>
              </a:rPr>
              <a:t>Estimated annual impact of U.S. peanut quota:</a:t>
            </a:r>
            <a:endParaRPr sz="28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1604963" lvl="0" rtl="0">
              <a:spcBef>
                <a:spcPts val="0"/>
              </a:spcBef>
              <a:spcAft>
                <a:spcPts val="0"/>
              </a:spcAft>
              <a:buClr>
                <a:schemeClr val="dk1"/>
              </a:buClr>
              <a:buSzPts val="2800"/>
              <a:buFont typeface="Open Sans SemiBold"/>
              <a:buChar char="●"/>
            </a:pPr>
            <a:r>
              <a:rPr lang="en-US" sz="2800" dirty="0">
                <a:solidFill>
                  <a:schemeClr val="dk1"/>
                </a:solidFill>
                <a:latin typeface="Times New Roman" panose="02020603050405020304" pitchFamily="18" charset="0"/>
                <a:ea typeface="Open Sans SemiBold"/>
                <a:cs typeface="Times New Roman" panose="02020603050405020304" pitchFamily="18" charset="0"/>
                <a:sym typeface="Open Sans SemiBold"/>
              </a:rPr>
              <a:t> 	Jobs saved 			=         397</a:t>
            </a:r>
            <a:endParaRPr sz="28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1604963" lvl="0" rtl="0">
              <a:spcBef>
                <a:spcPts val="0"/>
              </a:spcBef>
              <a:spcAft>
                <a:spcPts val="0"/>
              </a:spcAft>
              <a:buClr>
                <a:schemeClr val="dk1"/>
              </a:buClr>
              <a:buSzPts val="2800"/>
              <a:buFont typeface="Open Sans SemiBold"/>
              <a:buChar char="●"/>
            </a:pPr>
            <a:r>
              <a:rPr lang="en-US" sz="2800" dirty="0">
                <a:solidFill>
                  <a:schemeClr val="dk1"/>
                </a:solidFill>
                <a:latin typeface="Times New Roman" panose="02020603050405020304" pitchFamily="18" charset="0"/>
                <a:ea typeface="Open Sans SemiBold"/>
                <a:cs typeface="Times New Roman" panose="02020603050405020304" pitchFamily="18" charset="0"/>
                <a:sym typeface="Open Sans SemiBold"/>
              </a:rPr>
              <a:t> 	Cost per job saved 		= $187,223</a:t>
            </a:r>
            <a:endParaRPr sz="28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342900" lvl="0" indent="-342900" rtl="0">
              <a:spcBef>
                <a:spcPts val="0"/>
              </a:spcBef>
              <a:spcAft>
                <a:spcPts val="0"/>
              </a:spcAft>
              <a:buFont typeface="Wingdings" panose="05000000000000000000" pitchFamily="2" charset="2"/>
              <a:buChar char="§"/>
            </a:pPr>
            <a:r>
              <a:rPr lang="en-US" sz="2800" dirty="0">
                <a:solidFill>
                  <a:schemeClr val="dk1"/>
                </a:solidFill>
                <a:latin typeface="Times New Roman" panose="02020603050405020304" pitchFamily="18" charset="0"/>
                <a:ea typeface="Open Sans SemiBold"/>
                <a:cs typeface="Times New Roman" panose="02020603050405020304" pitchFamily="18" charset="0"/>
                <a:sym typeface="Open Sans SemiBold"/>
              </a:rPr>
              <a:t>How does this clearly inefficient subsidy with benefits                                 for so few people get enacted?  </a:t>
            </a:r>
          </a:p>
          <a:p>
            <a:pPr marL="342900" lvl="0" indent="-342900" rtl="0">
              <a:spcBef>
                <a:spcPts val="0"/>
              </a:spcBef>
              <a:spcAft>
                <a:spcPts val="0"/>
              </a:spcAft>
              <a:buFont typeface="Wingdings" panose="05000000000000000000" pitchFamily="2" charset="2"/>
              <a:buChar char="§"/>
            </a:pPr>
            <a:r>
              <a:rPr lang="en-US" sz="2800" dirty="0">
                <a:solidFill>
                  <a:schemeClr val="dk1"/>
                </a:solidFill>
                <a:latin typeface="Times New Roman" panose="02020603050405020304" pitchFamily="18" charset="0"/>
                <a:ea typeface="Open Sans SemiBold"/>
                <a:cs typeface="Times New Roman" panose="02020603050405020304" pitchFamily="18" charset="0"/>
                <a:sym typeface="Open Sans SemiBold"/>
              </a:rPr>
              <a:t>Why would Congressman from Ohio, California, Oregon, and Wisconsin vote to save 397 jobs in Georgia, Alabama, and Texas at a cost of $187,223 per job!?</a:t>
            </a:r>
            <a:br>
              <a:rPr lang="en-US" sz="2800" dirty="0">
                <a:solidFill>
                  <a:schemeClr val="dk1"/>
                </a:solidFill>
                <a:latin typeface="Open Sans SemiBold"/>
                <a:ea typeface="Open Sans SemiBold"/>
                <a:cs typeface="Open Sans SemiBold"/>
                <a:sym typeface="Open Sans SemiBold"/>
              </a:rPr>
            </a:br>
            <a:endParaRPr sz="2800" dirty="0">
              <a:solidFill>
                <a:schemeClr val="dk1"/>
              </a:solidFill>
              <a:latin typeface="Open Sans SemiBold"/>
              <a:ea typeface="Open Sans SemiBold"/>
              <a:cs typeface="Open Sans SemiBold"/>
              <a:sym typeface="Open Sans SemiBold"/>
            </a:endParaRPr>
          </a:p>
        </p:txBody>
      </p:sp>
      <p:sp>
        <p:nvSpPr>
          <p:cNvPr id="398" name="Google Shape;398;p52"/>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399" name="Google Shape;399;p52"/>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cxnSp>
        <p:nvCxnSpPr>
          <p:cNvPr id="400" name="Google Shape;400;p52"/>
          <p:cNvCxnSpPr/>
          <p:nvPr/>
        </p:nvCxnSpPr>
        <p:spPr>
          <a:xfrm>
            <a:off x="4291807" y="1915171"/>
            <a:ext cx="4249200" cy="0"/>
          </a:xfrm>
          <a:prstGeom prst="straightConnector1">
            <a:avLst/>
          </a:prstGeom>
          <a:noFill/>
          <a:ln w="28575" cap="flat" cmpd="sng">
            <a:solidFill>
              <a:srgbClr val="5C0C4B"/>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3"/>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406" name="Google Shape;406;p53"/>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407" name="Google Shape;407;p53"/>
          <p:cNvSpPr txBox="1"/>
          <p:nvPr/>
        </p:nvSpPr>
        <p:spPr>
          <a:xfrm>
            <a:off x="634087" y="2149652"/>
            <a:ext cx="10532225" cy="3450000"/>
          </a:xfrm>
          <a:prstGeom prst="rect">
            <a:avLst/>
          </a:prstGeom>
          <a:noFill/>
          <a:ln>
            <a:noFill/>
          </a:ln>
        </p:spPr>
        <p:txBody>
          <a:bodyPr spcFirstLastPara="1" wrap="square" lIns="91425" tIns="91425" rIns="91425" bIns="91425" anchor="t" anchorCtr="0">
            <a:noAutofit/>
          </a:bodyPr>
          <a:lstStyle/>
          <a:p>
            <a:pPr marL="914400" marR="0" lvl="0" indent="-419100" algn="l" rtl="0">
              <a:lnSpc>
                <a:spcPct val="100000"/>
              </a:lnSpc>
              <a:spcBef>
                <a:spcPts val="0"/>
              </a:spcBef>
              <a:spcAft>
                <a:spcPts val="0"/>
              </a:spcAft>
              <a:buClr>
                <a:srgbClr val="000000"/>
              </a:buClr>
              <a:buSzPts val="3000"/>
              <a:buFont typeface="Open Sans SemiBold"/>
              <a:buChar char="●"/>
            </a:pPr>
            <a:r>
              <a:rPr lang="en-US" sz="2800" dirty="0">
                <a:latin typeface="Times New Roman" panose="02020603050405020304" pitchFamily="18" charset="0"/>
                <a:ea typeface="Open Sans SemiBold"/>
                <a:cs typeface="Times New Roman" panose="02020603050405020304" pitchFamily="18" charset="0"/>
                <a:sym typeface="Open Sans SemiBold"/>
              </a:rPr>
              <a:t>Legislator votes to approve one bill in exchange for favorable votes from other members on other bills.</a:t>
            </a:r>
            <a:endParaRPr sz="2800" dirty="0">
              <a:latin typeface="Times New Roman" panose="02020603050405020304" pitchFamily="18" charset="0"/>
              <a:ea typeface="Open Sans SemiBold"/>
              <a:cs typeface="Times New Roman" panose="02020603050405020304" pitchFamily="18" charset="0"/>
              <a:sym typeface="Open Sans SemiBold"/>
            </a:endParaRPr>
          </a:p>
          <a:p>
            <a:pPr marL="914400" marR="0" lvl="0" indent="-419100" algn="l" rtl="0">
              <a:lnSpc>
                <a:spcPct val="100000"/>
              </a:lnSpc>
              <a:spcBef>
                <a:spcPts val="0"/>
              </a:spcBef>
              <a:spcAft>
                <a:spcPts val="0"/>
              </a:spcAft>
              <a:buClr>
                <a:srgbClr val="000000"/>
              </a:buClr>
              <a:buSzPts val="3000"/>
              <a:buFont typeface="Open Sans SemiBold"/>
              <a:buChar char="●"/>
            </a:pPr>
            <a:r>
              <a:rPr lang="en-US" sz="2800" dirty="0">
                <a:latin typeface="Times New Roman" panose="02020603050405020304" pitchFamily="18" charset="0"/>
                <a:ea typeface="Open Sans SemiBold"/>
                <a:cs typeface="Times New Roman" panose="02020603050405020304" pitchFamily="18" charset="0"/>
                <a:sym typeface="Open Sans SemiBold"/>
              </a:rPr>
              <a:t>Not necessarily a “bad thing” - logrolling can be potentially beneficial, expressing an “intensity of preference.”</a:t>
            </a:r>
            <a:endParaRPr sz="2800" dirty="0">
              <a:latin typeface="Times New Roman" panose="02020603050405020304" pitchFamily="18" charset="0"/>
              <a:ea typeface="Open Sans SemiBold"/>
              <a:cs typeface="Times New Roman" panose="02020603050405020304" pitchFamily="18" charset="0"/>
              <a:sym typeface="Open Sans SemiBold"/>
            </a:endParaRPr>
          </a:p>
          <a:p>
            <a:pPr marL="914400" marR="0" lvl="0" indent="-419100" algn="l" rtl="0">
              <a:lnSpc>
                <a:spcPct val="100000"/>
              </a:lnSpc>
              <a:spcBef>
                <a:spcPts val="0"/>
              </a:spcBef>
              <a:spcAft>
                <a:spcPts val="0"/>
              </a:spcAft>
              <a:buSzPts val="3000"/>
              <a:buFont typeface="Open Sans SemiBold"/>
              <a:buChar char="●"/>
            </a:pPr>
            <a:r>
              <a:rPr lang="en-US" sz="2800" dirty="0">
                <a:latin typeface="Times New Roman" panose="02020603050405020304" pitchFamily="18" charset="0"/>
                <a:ea typeface="Open Sans SemiBold"/>
                <a:cs typeface="Times New Roman" panose="02020603050405020304" pitchFamily="18" charset="0"/>
                <a:sym typeface="Open Sans SemiBold"/>
              </a:rPr>
              <a:t>However, logrolling tends to have inefficient outcomes for society when voters are rationally ignorant.</a:t>
            </a:r>
            <a:endParaRPr sz="28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408" name="Google Shape;408;p53"/>
          <p:cNvSpPr txBox="1"/>
          <p:nvPr/>
        </p:nvSpPr>
        <p:spPr>
          <a:xfrm>
            <a:off x="-315843" y="1109903"/>
            <a:ext cx="12250800" cy="9537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6.  Logrolling</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409" name="Google Shape;409;p53"/>
          <p:cNvCxnSpPr/>
          <p:nvPr/>
        </p:nvCxnSpPr>
        <p:spPr>
          <a:xfrm>
            <a:off x="3901431" y="1929501"/>
            <a:ext cx="4249200" cy="0"/>
          </a:xfrm>
          <a:prstGeom prst="straightConnector1">
            <a:avLst/>
          </a:prstGeom>
          <a:noFill/>
          <a:ln w="28575" cap="flat" cmpd="sng">
            <a:solidFill>
              <a:srgbClr val="5C0C4B"/>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5"/>
          <p:cNvSpPr/>
          <p:nvPr/>
        </p:nvSpPr>
        <p:spPr>
          <a:xfrm>
            <a:off x="956225" y="1285225"/>
            <a:ext cx="9901500" cy="4427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Google Shape;424;p55"/>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425" name="Google Shape;425;p55"/>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426" name="Google Shape;426;p55"/>
          <p:cNvSpPr txBox="1"/>
          <p:nvPr/>
        </p:nvSpPr>
        <p:spPr>
          <a:xfrm>
            <a:off x="1136100" y="1524838"/>
            <a:ext cx="5763000" cy="3956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3600" b="1" dirty="0">
                <a:latin typeface="Times New Roman" panose="02020603050405020304" pitchFamily="18" charset="0"/>
                <a:ea typeface="Open Sans"/>
                <a:cs typeface="Times New Roman" panose="02020603050405020304" pitchFamily="18" charset="0"/>
                <a:sym typeface="Open Sans"/>
              </a:rPr>
              <a:t>James M. Buchanan </a:t>
            </a:r>
            <a:endParaRPr sz="3600" b="1" dirty="0">
              <a:latin typeface="Times New Roman" panose="02020603050405020304" pitchFamily="18" charset="0"/>
              <a:ea typeface="Open Sans"/>
              <a:cs typeface="Times New Roman" panose="02020603050405020304" pitchFamily="18" charset="0"/>
              <a:sym typeface="Open Sans"/>
            </a:endParaRPr>
          </a:p>
          <a:p>
            <a:pPr marL="0" lvl="0" indent="0">
              <a:spcBef>
                <a:spcPts val="0"/>
              </a:spcBef>
              <a:spcAft>
                <a:spcPts val="0"/>
              </a:spcAft>
              <a:buNone/>
            </a:pPr>
            <a:r>
              <a:rPr lang="en-US" sz="2600" dirty="0">
                <a:latin typeface="Times New Roman" panose="02020603050405020304" pitchFamily="18" charset="0"/>
                <a:ea typeface="Open Sans SemiBold"/>
                <a:cs typeface="Times New Roman" panose="02020603050405020304" pitchFamily="18" charset="0"/>
                <a:sym typeface="Open Sans SemiBold"/>
              </a:rPr>
              <a:t>(1919-2013; Nobel Prize in 1986) </a:t>
            </a:r>
            <a:endParaRPr sz="2600" dirty="0">
              <a:latin typeface="Times New Roman" panose="02020603050405020304" pitchFamily="18" charset="0"/>
              <a:ea typeface="Open Sans SemiBold"/>
              <a:cs typeface="Times New Roman" panose="02020603050405020304" pitchFamily="18" charset="0"/>
              <a:sym typeface="Open Sans SemiBold"/>
            </a:endParaRPr>
          </a:p>
          <a:p>
            <a:pPr marL="0" lvl="0" indent="0">
              <a:spcBef>
                <a:spcPts val="0"/>
              </a:spcBef>
              <a:spcAft>
                <a:spcPts val="0"/>
              </a:spcAft>
              <a:buNone/>
            </a:pPr>
            <a:endParaRPr sz="2600" dirty="0">
              <a:latin typeface="Times New Roman" panose="02020603050405020304" pitchFamily="18" charset="0"/>
              <a:ea typeface="Open Sans SemiBold"/>
              <a:cs typeface="Times New Roman" panose="02020603050405020304" pitchFamily="18" charset="0"/>
              <a:sym typeface="Open Sans SemiBold"/>
            </a:endParaRPr>
          </a:p>
          <a:p>
            <a:pPr marL="0" lvl="0" indent="0" rtl="0">
              <a:spcBef>
                <a:spcPts val="0"/>
              </a:spcBef>
              <a:spcAft>
                <a:spcPts val="0"/>
              </a:spcAft>
              <a:buNone/>
            </a:pPr>
            <a:r>
              <a:rPr lang="en-US" sz="3600" dirty="0">
                <a:latin typeface="Times New Roman" panose="02020603050405020304" pitchFamily="18" charset="0"/>
                <a:ea typeface="Open Sans SemiBold"/>
                <a:cs typeface="Times New Roman" panose="02020603050405020304" pitchFamily="18" charset="0"/>
                <a:sym typeface="Open Sans SemiBold"/>
              </a:rPr>
              <a:t>Argued that politicians in a democracy often act to maximize the probability of their reelection.</a:t>
            </a:r>
            <a:endParaRPr sz="3600" dirty="0">
              <a:latin typeface="Times New Roman" panose="02020603050405020304" pitchFamily="18" charset="0"/>
              <a:ea typeface="Open Sans SemiBold"/>
              <a:cs typeface="Times New Roman" panose="02020603050405020304" pitchFamily="18" charset="0"/>
              <a:sym typeface="Open Sans SemiBold"/>
            </a:endParaRPr>
          </a:p>
        </p:txBody>
      </p:sp>
      <p:pic>
        <p:nvPicPr>
          <p:cNvPr id="427" name="Google Shape;427;p55"/>
          <p:cNvPicPr preferRelativeResize="0"/>
          <p:nvPr/>
        </p:nvPicPr>
        <p:blipFill>
          <a:blip r:embed="rId3">
            <a:alphaModFix/>
          </a:blip>
          <a:stretch>
            <a:fillRect/>
          </a:stretch>
        </p:blipFill>
        <p:spPr>
          <a:xfrm>
            <a:off x="7589105" y="1428176"/>
            <a:ext cx="2934170" cy="4149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B9F4A2-211B-71B3-1586-8D942EEA0C70}"/>
              </a:ext>
            </a:extLst>
          </p:cNvPr>
          <p:cNvSpPr txBox="1"/>
          <p:nvPr/>
        </p:nvSpPr>
        <p:spPr>
          <a:xfrm>
            <a:off x="1635760" y="1443841"/>
            <a:ext cx="9743440" cy="3970318"/>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Within our discussion of Logrolling, we noted that _______________ argued that politicians in a democracy often act to maximize the probability of their own re-election.</a:t>
            </a:r>
          </a:p>
          <a:p>
            <a:pPr marL="514350" indent="-514350">
              <a:buAutoNum type="alphaLcPeriod"/>
            </a:pPr>
            <a:r>
              <a:rPr lang="en-US" sz="2800" dirty="0">
                <a:latin typeface="Times New Roman" panose="02020603050405020304" pitchFamily="18" charset="0"/>
                <a:cs typeface="Times New Roman" panose="02020603050405020304" pitchFamily="18" charset="0"/>
              </a:rPr>
              <a:t>Ronald Coase	</a:t>
            </a:r>
          </a:p>
          <a:p>
            <a:pPr marL="514350" indent="-514350">
              <a:buAutoNum type="alphaLcPeriod"/>
            </a:pPr>
            <a:r>
              <a:rPr lang="en-US" sz="2800" dirty="0">
                <a:latin typeface="Times New Roman" panose="02020603050405020304" pitchFamily="18" charset="0"/>
                <a:cs typeface="Times New Roman" panose="02020603050405020304" pitchFamily="18" charset="0"/>
              </a:rPr>
              <a:t>Gordon </a:t>
            </a:r>
            <a:r>
              <a:rPr lang="en-US" sz="2800" dirty="0" err="1">
                <a:latin typeface="Times New Roman" panose="02020603050405020304" pitchFamily="18" charset="0"/>
                <a:cs typeface="Times New Roman" panose="02020603050405020304" pitchFamily="18" charset="0"/>
              </a:rPr>
              <a:t>Tullock</a:t>
            </a:r>
            <a:endParaRPr lang="en-US" sz="2800" dirty="0">
              <a:latin typeface="Times New Roman" panose="02020603050405020304" pitchFamily="18" charset="0"/>
              <a:cs typeface="Times New Roman" panose="02020603050405020304" pitchFamily="18" charset="0"/>
            </a:endParaRPr>
          </a:p>
          <a:p>
            <a:pPr marL="514350" indent="-514350">
              <a:buFont typeface="Arial"/>
              <a:buAutoNum type="alphaLcPeriod"/>
            </a:pPr>
            <a:r>
              <a:rPr lang="en-US" sz="2800" dirty="0">
                <a:latin typeface="Times New Roman" panose="02020603050405020304" pitchFamily="18" charset="0"/>
                <a:cs typeface="Times New Roman" panose="02020603050405020304" pitchFamily="18" charset="0"/>
              </a:rPr>
              <a:t>James Buchanan	</a:t>
            </a:r>
          </a:p>
          <a:p>
            <a:pPr>
              <a:tabLst>
                <a:tab pos="517525" algn="l"/>
              </a:tabLst>
            </a:pPr>
            <a:r>
              <a:rPr lang="en-US" sz="2800" dirty="0">
                <a:latin typeface="Times New Roman" panose="02020603050405020304" pitchFamily="18" charset="0"/>
                <a:cs typeface="Times New Roman" panose="02020603050405020304" pitchFamily="18" charset="0"/>
              </a:rPr>
              <a:t>d. 	Jeremy Bentham</a:t>
            </a:r>
          </a:p>
          <a:p>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ANS:	C</a:t>
            </a:r>
          </a:p>
        </p:txBody>
      </p:sp>
      <p:sp>
        <p:nvSpPr>
          <p:cNvPr id="8" name="Google Shape;424;p55">
            <a:extLst>
              <a:ext uri="{FF2B5EF4-FFF2-40B4-BE49-F238E27FC236}">
                <a16:creationId xmlns:a16="http://schemas.microsoft.com/office/drawing/2014/main" id="{E200A921-ED34-C649-51D1-55291A1FBE6A}"/>
              </a:ext>
            </a:extLst>
          </p:cNvPr>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9" name="Google Shape;425;p55">
            <a:extLst>
              <a:ext uri="{FF2B5EF4-FFF2-40B4-BE49-F238E27FC236}">
                <a16:creationId xmlns:a16="http://schemas.microsoft.com/office/drawing/2014/main" id="{78F67BB5-CAD1-14DF-8DF3-E7706F873E17}"/>
              </a:ext>
            </a:extLst>
          </p:cNvPr>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extLst>
      <p:ext uri="{BB962C8B-B14F-4D97-AF65-F5344CB8AC3E}">
        <p14:creationId xmlns:p14="http://schemas.microsoft.com/office/powerpoint/2010/main" val="195301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 calcmode="lin" valueType="num">
                                      <p:cBhvr additive="base">
                                        <p:cTn id="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p:nvPr/>
        </p:nvSpPr>
        <p:spPr>
          <a:xfrm>
            <a:off x="1293624" y="913342"/>
            <a:ext cx="9883800" cy="211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GOVERNMENT FAILURE</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198" name="Google Shape;198;p29"/>
          <p:cNvCxnSpPr/>
          <p:nvPr/>
        </p:nvCxnSpPr>
        <p:spPr>
          <a:xfrm>
            <a:off x="4110924" y="1598306"/>
            <a:ext cx="4249200" cy="0"/>
          </a:xfrm>
          <a:prstGeom prst="straightConnector1">
            <a:avLst/>
          </a:prstGeom>
          <a:noFill/>
          <a:ln w="28575" cap="flat" cmpd="sng">
            <a:solidFill>
              <a:srgbClr val="5C0C4B"/>
            </a:solidFill>
            <a:prstDash val="solid"/>
            <a:miter lim="800000"/>
            <a:headEnd type="none" w="sm" len="sm"/>
            <a:tailEnd type="none" w="sm" len="sm"/>
          </a:ln>
        </p:spPr>
      </p:cxnSp>
      <p:sp>
        <p:nvSpPr>
          <p:cNvPr id="199" name="Google Shape;199;p29"/>
          <p:cNvSpPr txBox="1"/>
          <p:nvPr/>
        </p:nvSpPr>
        <p:spPr>
          <a:xfrm>
            <a:off x="0" y="1598306"/>
            <a:ext cx="12191999" cy="1551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2500" dirty="0">
                <a:solidFill>
                  <a:schemeClr val="dk1"/>
                </a:solidFill>
                <a:latin typeface="Times New Roman" panose="02020603050405020304" pitchFamily="18" charset="0"/>
                <a:ea typeface="Open Sans SemiBold"/>
                <a:cs typeface="Times New Roman" panose="02020603050405020304" pitchFamily="18" charset="0"/>
                <a:sym typeface="Open Sans SemiBold"/>
              </a:rPr>
              <a:t>(Total Social Surplus </a:t>
            </a:r>
            <a:r>
              <a:rPr lang="en-US" sz="2000" dirty="0">
                <a:solidFill>
                  <a:schemeClr val="dk1"/>
                </a:solidFill>
                <a:latin typeface="Times New Roman" panose="02020603050405020304" pitchFamily="18" charset="0"/>
                <a:ea typeface="Open Sans SemiBold"/>
                <a:cs typeface="Times New Roman" panose="02020603050405020304" pitchFamily="18" charset="0"/>
                <a:sym typeface="Open Sans SemiBold"/>
              </a:rPr>
              <a:t>(</a:t>
            </a:r>
            <a:r>
              <a:rPr lang="en-US" sz="2000" i="1" dirty="0">
                <a:solidFill>
                  <a:schemeClr val="dk1"/>
                </a:solidFill>
                <a:latin typeface="Times New Roman" panose="02020603050405020304" pitchFamily="18" charset="0"/>
                <a:ea typeface="Open Sans SemiBold"/>
                <a:cs typeface="Times New Roman" panose="02020603050405020304" pitchFamily="18" charset="0"/>
                <a:sym typeface="Open Sans SemiBold"/>
              </a:rPr>
              <a:t>CS + PS</a:t>
            </a:r>
            <a:r>
              <a:rPr lang="en-US" sz="2000" dirty="0">
                <a:solidFill>
                  <a:schemeClr val="dk1"/>
                </a:solidFill>
                <a:latin typeface="Times New Roman" panose="02020603050405020304" pitchFamily="18" charset="0"/>
                <a:ea typeface="Open Sans SemiBold"/>
                <a:cs typeface="Times New Roman" panose="02020603050405020304" pitchFamily="18" charset="0"/>
                <a:sym typeface="Open Sans SemiBold"/>
              </a:rPr>
              <a:t>) </a:t>
            </a:r>
            <a:r>
              <a:rPr lang="en-US" sz="2500" dirty="0">
                <a:solidFill>
                  <a:schemeClr val="dk1"/>
                </a:solidFill>
                <a:latin typeface="Times New Roman" panose="02020603050405020304" pitchFamily="18" charset="0"/>
                <a:ea typeface="Open Sans SemiBold"/>
                <a:cs typeface="Times New Roman" panose="02020603050405020304" pitchFamily="18" charset="0"/>
                <a:sym typeface="Open Sans SemiBold"/>
              </a:rPr>
              <a:t>is </a:t>
            </a:r>
            <a:r>
              <a:rPr lang="en-US" sz="2500" u="sng" dirty="0">
                <a:solidFill>
                  <a:schemeClr val="dk1"/>
                </a:solidFill>
                <a:latin typeface="Times New Roman" panose="02020603050405020304" pitchFamily="18" charset="0"/>
                <a:ea typeface="Open Sans SemiBold"/>
                <a:cs typeface="Times New Roman" panose="02020603050405020304" pitchFamily="18" charset="0"/>
                <a:sym typeface="Open Sans SemiBold"/>
              </a:rPr>
              <a:t>decreased</a:t>
            </a:r>
            <a:r>
              <a:rPr lang="en-US" sz="2500" dirty="0">
                <a:solidFill>
                  <a:schemeClr val="dk1"/>
                </a:solidFill>
                <a:latin typeface="Times New Roman" panose="02020603050405020304" pitchFamily="18" charset="0"/>
                <a:ea typeface="Open Sans SemiBold"/>
                <a:cs typeface="Times New Roman" panose="02020603050405020304" pitchFamily="18" charset="0"/>
                <a:sym typeface="Open Sans SemiBold"/>
              </a:rPr>
              <a:t> because of government intervention in a market)</a:t>
            </a:r>
            <a:endParaRPr sz="25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0" lvl="0" indent="0" algn="ctr" rtl="0">
              <a:spcBef>
                <a:spcPts val="0"/>
              </a:spcBef>
              <a:spcAft>
                <a:spcPts val="0"/>
              </a:spcAft>
              <a:buNone/>
            </a:pPr>
            <a:endParaRPr sz="3400" dirty="0">
              <a:latin typeface="Open Sans SemiBold"/>
              <a:ea typeface="Open Sans SemiBold"/>
              <a:cs typeface="Open Sans SemiBold"/>
              <a:sym typeface="Open Sans SemiBold"/>
            </a:endParaRPr>
          </a:p>
        </p:txBody>
      </p:sp>
      <p:sp>
        <p:nvSpPr>
          <p:cNvPr id="200" name="Google Shape;200;p29"/>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201" name="Google Shape;201;p29"/>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 name="Google Shape;209;p30">
            <a:extLst>
              <a:ext uri="{FF2B5EF4-FFF2-40B4-BE49-F238E27FC236}">
                <a16:creationId xmlns:a16="http://schemas.microsoft.com/office/drawing/2014/main" id="{71C07652-71EE-0CE3-E03E-16B6EE24A6FC}"/>
              </a:ext>
            </a:extLst>
          </p:cNvPr>
          <p:cNvSpPr txBox="1"/>
          <p:nvPr/>
        </p:nvSpPr>
        <p:spPr>
          <a:xfrm>
            <a:off x="27764" y="2181772"/>
            <a:ext cx="12191999" cy="12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solidFill>
                  <a:srgbClr val="5C0C4B"/>
                </a:solidFill>
                <a:latin typeface="Times New Roman" panose="02020603050405020304" pitchFamily="18" charset="0"/>
                <a:ea typeface="Open Sans"/>
                <a:cs typeface="Times New Roman" panose="02020603050405020304" pitchFamily="18" charset="0"/>
                <a:sym typeface="Open Sans"/>
              </a:rPr>
              <a:t>Two Broad Causes of Government Failure</a:t>
            </a:r>
            <a:endParaRPr sz="3200" b="1" dirty="0">
              <a:solidFill>
                <a:srgbClr val="5C0C4B"/>
              </a:solidFill>
            </a:endParaRPr>
          </a:p>
        </p:txBody>
      </p:sp>
      <p:cxnSp>
        <p:nvCxnSpPr>
          <p:cNvPr id="3" name="Google Shape;210;p30">
            <a:extLst>
              <a:ext uri="{FF2B5EF4-FFF2-40B4-BE49-F238E27FC236}">
                <a16:creationId xmlns:a16="http://schemas.microsoft.com/office/drawing/2014/main" id="{B7F9DBC6-AB4E-8A91-2981-52CD02AC342A}"/>
              </a:ext>
            </a:extLst>
          </p:cNvPr>
          <p:cNvCxnSpPr/>
          <p:nvPr/>
        </p:nvCxnSpPr>
        <p:spPr>
          <a:xfrm>
            <a:off x="3826088" y="3189526"/>
            <a:ext cx="4249200" cy="0"/>
          </a:xfrm>
          <a:prstGeom prst="straightConnector1">
            <a:avLst/>
          </a:prstGeom>
          <a:noFill/>
          <a:ln w="28575" cap="flat" cmpd="sng">
            <a:solidFill>
              <a:srgbClr val="5C0C4B"/>
            </a:solidFill>
            <a:prstDash val="solid"/>
            <a:miter lim="800000"/>
            <a:headEnd type="none" w="sm" len="sm"/>
            <a:tailEnd type="none" w="sm" len="sm"/>
          </a:ln>
        </p:spPr>
      </p:cxnSp>
      <p:sp>
        <p:nvSpPr>
          <p:cNvPr id="4" name="Google Shape;208;p30">
            <a:extLst>
              <a:ext uri="{FF2B5EF4-FFF2-40B4-BE49-F238E27FC236}">
                <a16:creationId xmlns:a16="http://schemas.microsoft.com/office/drawing/2014/main" id="{4EC5D8B1-4E30-C004-544A-7A5F9A6CFC98}"/>
              </a:ext>
            </a:extLst>
          </p:cNvPr>
          <p:cNvSpPr txBox="1"/>
          <p:nvPr/>
        </p:nvSpPr>
        <p:spPr>
          <a:xfrm>
            <a:off x="1456660" y="3318135"/>
            <a:ext cx="10132828" cy="2826000"/>
          </a:xfrm>
          <a:prstGeom prst="rect">
            <a:avLst/>
          </a:prstGeom>
          <a:noFill/>
          <a:ln>
            <a:noFill/>
          </a:ln>
        </p:spPr>
        <p:txBody>
          <a:bodyPr spcFirstLastPara="1" wrap="square" lIns="91425" tIns="91425" rIns="91425" bIns="91425" anchor="t" anchorCtr="0">
            <a:noAutofit/>
          </a:bodyPr>
          <a:lstStyle/>
          <a:p>
            <a:pPr marL="914400" lvl="0" indent="-419100" rtl="0">
              <a:spcBef>
                <a:spcPts val="0"/>
              </a:spcBef>
              <a:spcAft>
                <a:spcPts val="0"/>
              </a:spcAft>
              <a:buSzPts val="3000"/>
              <a:buFont typeface="Open Sans SemiBold"/>
              <a:buAutoNum type="arabicPeriod"/>
            </a:pPr>
            <a:r>
              <a:rPr lang="en-US" sz="2700" dirty="0">
                <a:latin typeface="Times New Roman" panose="02020603050405020304" pitchFamily="18" charset="0"/>
                <a:ea typeface="Open Sans SemiBold"/>
                <a:cs typeface="Times New Roman" panose="02020603050405020304" pitchFamily="18" charset="0"/>
                <a:sym typeface="Open Sans SemiBold"/>
              </a:rPr>
              <a:t>Important tasks performed </a:t>
            </a:r>
            <a:r>
              <a:rPr lang="en-US" sz="2700" u="sng" dirty="0">
                <a:latin typeface="Times New Roman" panose="02020603050405020304" pitchFamily="18" charset="0"/>
                <a:ea typeface="Open Sans SemiBold"/>
                <a:cs typeface="Times New Roman" panose="02020603050405020304" pitchFamily="18" charset="0"/>
                <a:sym typeface="Open Sans SemiBold"/>
              </a:rPr>
              <a:t>inefficiently.  </a:t>
            </a:r>
            <a:endParaRPr sz="2700" u="sng" dirty="0">
              <a:latin typeface="Times New Roman" panose="02020603050405020304" pitchFamily="18" charset="0"/>
              <a:ea typeface="Open Sans SemiBold"/>
              <a:cs typeface="Times New Roman" panose="02020603050405020304" pitchFamily="18" charset="0"/>
              <a:sym typeface="Open Sans SemiBold"/>
            </a:endParaRPr>
          </a:p>
          <a:p>
            <a:pPr marL="914400" lvl="0" indent="-419100" rtl="0">
              <a:spcBef>
                <a:spcPts val="0"/>
              </a:spcBef>
              <a:spcAft>
                <a:spcPts val="0"/>
              </a:spcAft>
              <a:buSzPts val="3000"/>
              <a:buFont typeface="Open Sans SemiBold"/>
              <a:buAutoNum type="arabicPeriod"/>
            </a:pPr>
            <a:r>
              <a:rPr lang="en-US" sz="2700" dirty="0">
                <a:latin typeface="Times New Roman" panose="02020603050405020304" pitchFamily="18" charset="0"/>
                <a:ea typeface="Open Sans SemiBold"/>
                <a:cs typeface="Times New Roman" panose="02020603050405020304" pitchFamily="18" charset="0"/>
                <a:sym typeface="Open Sans SemiBold"/>
              </a:rPr>
              <a:t>Perform tasks </a:t>
            </a:r>
            <a:r>
              <a:rPr lang="en-US" sz="2700" u="sng" dirty="0">
                <a:latin typeface="Times New Roman" panose="02020603050405020304" pitchFamily="18" charset="0"/>
                <a:ea typeface="Open Sans SemiBold"/>
                <a:cs typeface="Times New Roman" panose="02020603050405020304" pitchFamily="18" charset="0"/>
                <a:sym typeface="Open Sans SemiBold"/>
              </a:rPr>
              <a:t>outside</a:t>
            </a:r>
            <a:r>
              <a:rPr lang="en-US" sz="2700" dirty="0">
                <a:latin typeface="Times New Roman" panose="02020603050405020304" pitchFamily="18" charset="0"/>
                <a:ea typeface="Open Sans SemiBold"/>
                <a:cs typeface="Times New Roman" panose="02020603050405020304" pitchFamily="18" charset="0"/>
                <a:sym typeface="Open Sans SemiBold"/>
              </a:rPr>
              <a:t> the scope of gov.’s responsibilities. </a:t>
            </a:r>
            <a:br>
              <a:rPr lang="en-US" sz="2700" dirty="0">
                <a:latin typeface="Times New Roman" panose="02020603050405020304" pitchFamily="18" charset="0"/>
                <a:ea typeface="Open Sans SemiBold"/>
                <a:cs typeface="Times New Roman" panose="02020603050405020304" pitchFamily="18" charset="0"/>
                <a:sym typeface="Open Sans SemiBold"/>
              </a:rPr>
            </a:br>
            <a:endParaRPr lang="en-US" sz="2700" dirty="0">
              <a:latin typeface="Times New Roman" panose="02020603050405020304" pitchFamily="18" charset="0"/>
              <a:ea typeface="Open Sans SemiBold"/>
              <a:cs typeface="Times New Roman" panose="02020603050405020304" pitchFamily="18" charset="0"/>
              <a:sym typeface="Open Sans SemiBold"/>
            </a:endParaRPr>
          </a:p>
          <a:p>
            <a:pPr marL="495300" lvl="0" algn="ctr" rtl="0">
              <a:spcBef>
                <a:spcPts val="0"/>
              </a:spcBef>
              <a:spcAft>
                <a:spcPts val="0"/>
              </a:spcAft>
              <a:buSzPts val="3000"/>
            </a:pPr>
            <a:r>
              <a:rPr lang="en-US" sz="2700" dirty="0">
                <a:latin typeface="Times New Roman" panose="02020603050405020304" pitchFamily="18" charset="0"/>
                <a:ea typeface="Open Sans SemiBold"/>
                <a:cs typeface="Times New Roman" panose="02020603050405020304" pitchFamily="18" charset="0"/>
                <a:sym typeface="Open Sans SemiBold"/>
              </a:rPr>
              <a:t>Government Failure is best examined using … </a:t>
            </a:r>
          </a:p>
          <a:p>
            <a:pPr marL="914400" lvl="0" algn="ctr" rtl="0">
              <a:spcBef>
                <a:spcPts val="0"/>
              </a:spcBef>
              <a:spcAft>
                <a:spcPts val="0"/>
              </a:spcAft>
              <a:buNone/>
            </a:pPr>
            <a:r>
              <a:rPr lang="en-US" sz="2700" b="1" dirty="0">
                <a:latin typeface="Times New Roman" panose="02020603050405020304" pitchFamily="18" charset="0"/>
                <a:ea typeface="Open Sans"/>
                <a:cs typeface="Times New Roman" panose="02020603050405020304" pitchFamily="18" charset="0"/>
                <a:sym typeface="Open Sans"/>
              </a:rPr>
              <a:t>Public Choice Tools </a:t>
            </a:r>
            <a:endParaRPr sz="2700" dirty="0">
              <a:latin typeface="Times New Roman" panose="02020603050405020304" pitchFamily="18" charset="0"/>
              <a:ea typeface="Open Sans SemiBold"/>
              <a:cs typeface="Times New Roman" panose="02020603050405020304" pitchFamily="18" charset="0"/>
              <a:sym typeface="Open Sans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3" name="Google Shape;483;p60"/>
          <p:cNvSpPr txBox="1"/>
          <p:nvPr/>
        </p:nvSpPr>
        <p:spPr>
          <a:xfrm>
            <a:off x="42041" y="907109"/>
            <a:ext cx="12192000" cy="70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3000" b="1" u="sng"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___________</a:t>
            </a:r>
            <a:r>
              <a:rPr lang="en-US" sz="30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 is the process by which a legislator votes to approve one bill in exchange for favorable votes from other                                                        members on other bills.</a:t>
            </a:r>
            <a:endParaRPr sz="3000" b="1" dirty="0">
              <a:solidFill>
                <a:srgbClr val="E08A2C"/>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484" name="Google Shape;484;p60"/>
          <p:cNvSpPr/>
          <p:nvPr/>
        </p:nvSpPr>
        <p:spPr>
          <a:xfrm>
            <a:off x="803867" y="2717032"/>
            <a:ext cx="5292132" cy="1377447"/>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85" name="Google Shape;485;p60"/>
          <p:cNvSpPr/>
          <p:nvPr/>
        </p:nvSpPr>
        <p:spPr>
          <a:xfrm>
            <a:off x="803867" y="4361903"/>
            <a:ext cx="5200400" cy="1287057"/>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86" name="Google Shape;486;p60"/>
          <p:cNvSpPr/>
          <p:nvPr/>
        </p:nvSpPr>
        <p:spPr>
          <a:xfrm>
            <a:off x="6187733" y="4397843"/>
            <a:ext cx="5180375" cy="1251117"/>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87" name="Google Shape;487;p60"/>
          <p:cNvSpPr/>
          <p:nvPr/>
        </p:nvSpPr>
        <p:spPr>
          <a:xfrm>
            <a:off x="6187733" y="2717030"/>
            <a:ext cx="5200400" cy="1377449"/>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88" name="Google Shape;488;p60"/>
          <p:cNvSpPr txBox="1"/>
          <p:nvPr/>
        </p:nvSpPr>
        <p:spPr>
          <a:xfrm>
            <a:off x="803867" y="3002800"/>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A.  Rational Ignorance</a:t>
            </a:r>
            <a:endParaRPr sz="3600" dirty="0">
              <a:solidFill>
                <a:srgbClr val="FFFFFF"/>
              </a:solidFill>
              <a:latin typeface="Times New Roman" panose="02020603050405020304" pitchFamily="18" charset="0"/>
              <a:cs typeface="Times New Roman" panose="02020603050405020304" pitchFamily="18" charset="0"/>
            </a:endParaRPr>
          </a:p>
        </p:txBody>
      </p:sp>
      <p:sp>
        <p:nvSpPr>
          <p:cNvPr id="489" name="Google Shape;489;p60"/>
          <p:cNvSpPr txBox="1"/>
          <p:nvPr/>
        </p:nvSpPr>
        <p:spPr>
          <a:xfrm>
            <a:off x="803817" y="4709743"/>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C.  Rent seeking</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490" name="Google Shape;490;p60"/>
          <p:cNvSpPr txBox="1"/>
          <p:nvPr/>
        </p:nvSpPr>
        <p:spPr>
          <a:xfrm>
            <a:off x="6187733" y="3023200"/>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B.  Regulatory capture</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491" name="Google Shape;491;p60"/>
          <p:cNvSpPr txBox="1"/>
          <p:nvPr/>
        </p:nvSpPr>
        <p:spPr>
          <a:xfrm>
            <a:off x="6187685" y="4678221"/>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D.  Logrolling </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492" name="Google Shape;492;p60"/>
          <p:cNvSpPr/>
          <p:nvPr/>
        </p:nvSpPr>
        <p:spPr>
          <a:xfrm>
            <a:off x="6156321" y="2717032"/>
            <a:ext cx="5231812" cy="1377448"/>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93" name="Google Shape;493;p60"/>
          <p:cNvSpPr/>
          <p:nvPr/>
        </p:nvSpPr>
        <p:spPr>
          <a:xfrm>
            <a:off x="823892" y="2717034"/>
            <a:ext cx="5272107" cy="1377446"/>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94" name="Google Shape;494;p60"/>
          <p:cNvSpPr/>
          <p:nvPr/>
        </p:nvSpPr>
        <p:spPr>
          <a:xfrm>
            <a:off x="823892" y="4361903"/>
            <a:ext cx="5200400" cy="1287057"/>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rtl="0">
              <a:spcBef>
                <a:spcPts val="0"/>
              </a:spcBef>
              <a:spcAft>
                <a:spcPts val="0"/>
              </a:spcAft>
              <a:buNone/>
            </a:pPr>
            <a:endParaRPr/>
          </a:p>
        </p:txBody>
      </p:sp>
      <p:sp>
        <p:nvSpPr>
          <p:cNvPr id="15" name="Google Shape;432;p56"/>
          <p:cNvSpPr/>
          <p:nvPr/>
        </p:nvSpPr>
        <p:spPr>
          <a:xfrm>
            <a:off x="399791" y="202814"/>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2" name="Google Shape;433;p56">
            <a:extLst>
              <a:ext uri="{FF2B5EF4-FFF2-40B4-BE49-F238E27FC236}">
                <a16:creationId xmlns:a16="http://schemas.microsoft.com/office/drawing/2014/main" id="{0CCDEC6D-6821-4B80-F1C6-8459D10C39D4}"/>
              </a:ext>
            </a:extLst>
          </p:cNvPr>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1"/>
                                        <p:tgtEl>
                                          <p:spTgt spid="492"/>
                                        </p:tgtEl>
                                      </p:cBhvr>
                                    </p:animEffect>
                                  </p:childTnLst>
                                </p:cTn>
                              </p:par>
                              <p:par>
                                <p:cTn id="8" presetID="10" presetClass="entr" presetSubtype="0" fill="hold" nodeType="withEffect">
                                  <p:stCondLst>
                                    <p:cond delay="0"/>
                                  </p:stCondLst>
                                  <p:childTnLst>
                                    <p:set>
                                      <p:cBhvr>
                                        <p:cTn id="9" dur="1" fill="hold">
                                          <p:stCondLst>
                                            <p:cond delay="0"/>
                                          </p:stCondLst>
                                        </p:cTn>
                                        <p:tgtEl>
                                          <p:spTgt spid="493"/>
                                        </p:tgtEl>
                                        <p:attrNameLst>
                                          <p:attrName>style.visibility</p:attrName>
                                        </p:attrNameLst>
                                      </p:cBhvr>
                                      <p:to>
                                        <p:strVal val="visible"/>
                                      </p:to>
                                    </p:set>
                                    <p:animEffect transition="in" filter="fade">
                                      <p:cBhvr>
                                        <p:cTn id="10" dur="1"/>
                                        <p:tgtEl>
                                          <p:spTgt spid="493"/>
                                        </p:tgtEl>
                                      </p:cBhvr>
                                    </p:animEffect>
                                  </p:childTnLst>
                                </p:cTn>
                              </p:par>
                              <p:par>
                                <p:cTn id="11" presetID="10" presetClass="entr" presetSubtype="0" fill="hold" nodeType="withEffect">
                                  <p:stCondLst>
                                    <p:cond delay="0"/>
                                  </p:stCondLst>
                                  <p:childTnLst>
                                    <p:set>
                                      <p:cBhvr>
                                        <p:cTn id="12" dur="1" fill="hold">
                                          <p:stCondLst>
                                            <p:cond delay="0"/>
                                          </p:stCondLst>
                                        </p:cTn>
                                        <p:tgtEl>
                                          <p:spTgt spid="494"/>
                                        </p:tgtEl>
                                        <p:attrNameLst>
                                          <p:attrName>style.visibility</p:attrName>
                                        </p:attrNameLst>
                                      </p:cBhvr>
                                      <p:to>
                                        <p:strVal val="visible"/>
                                      </p:to>
                                    </p:set>
                                    <p:animEffect transition="in" filter="fade">
                                      <p:cBhvr>
                                        <p:cTn id="13" dur="1"/>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4"/>
          <p:cNvSpPr/>
          <p:nvPr/>
        </p:nvSpPr>
        <p:spPr>
          <a:xfrm>
            <a:off x="385513" y="72404"/>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415" name="Google Shape;415;p54"/>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416" name="Google Shape;416;p54"/>
          <p:cNvSpPr txBox="1"/>
          <p:nvPr/>
        </p:nvSpPr>
        <p:spPr>
          <a:xfrm>
            <a:off x="27763" y="1386160"/>
            <a:ext cx="12191999" cy="2304073"/>
          </a:xfrm>
          <a:prstGeom prst="rect">
            <a:avLst/>
          </a:prstGeom>
          <a:noFill/>
          <a:ln>
            <a:noFill/>
          </a:ln>
        </p:spPr>
        <p:txBody>
          <a:bodyPr spcFirstLastPara="1" wrap="square" lIns="91425" tIns="91425" rIns="91425" bIns="91425" anchor="t" anchorCtr="0">
            <a:noAutofit/>
          </a:bodyPr>
          <a:lstStyle/>
          <a:p>
            <a:pPr marL="457200" indent="-457200">
              <a:buSzPts val="30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Deliberate choice to pay NO attention to certain kinds of information because of the </a:t>
            </a:r>
            <a:r>
              <a:rPr lang="en-US" sz="2600" u="sng" dirty="0">
                <a:latin typeface="Times New Roman" panose="02020603050405020304" pitchFamily="18" charset="0"/>
                <a:cs typeface="Times New Roman" panose="02020603050405020304" pitchFamily="18" charset="0"/>
              </a:rPr>
              <a:t>time</a:t>
            </a:r>
            <a:r>
              <a:rPr lang="en-US" sz="2600" dirty="0">
                <a:latin typeface="Times New Roman" panose="02020603050405020304" pitchFamily="18" charset="0"/>
                <a:cs typeface="Times New Roman" panose="02020603050405020304" pitchFamily="18" charset="0"/>
              </a:rPr>
              <a:t> &amp; </a:t>
            </a:r>
            <a:r>
              <a:rPr lang="en-US" sz="2600" u="sng" dirty="0">
                <a:latin typeface="Times New Roman" panose="02020603050405020304" pitchFamily="18" charset="0"/>
                <a:cs typeface="Times New Roman" panose="02020603050405020304" pitchFamily="18" charset="0"/>
              </a:rPr>
              <a:t>effort </a:t>
            </a:r>
            <a:r>
              <a:rPr lang="en-US" sz="2600" dirty="0">
                <a:latin typeface="Times New Roman" panose="02020603050405020304" pitchFamily="18" charset="0"/>
                <a:cs typeface="Times New Roman" panose="02020603050405020304" pitchFamily="18" charset="0"/>
              </a:rPr>
              <a:t>that yields little or no benefit.</a:t>
            </a:r>
          </a:p>
          <a:p>
            <a:pPr marL="495300" algn="ctr">
              <a:buSzPts val="3000"/>
            </a:pPr>
            <a:r>
              <a:rPr lang="en-US" sz="2600" i="1" dirty="0">
                <a:latin typeface="Times New Roman" panose="02020603050405020304" pitchFamily="18" charset="0"/>
                <a:cs typeface="Times New Roman" panose="02020603050405020304" pitchFamily="18" charset="0"/>
              </a:rPr>
              <a:t>or</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Cost of acquiring information is greater than the benefits to be derived from the information – it is </a:t>
            </a:r>
            <a:r>
              <a:rPr lang="en-US" sz="2600" i="1" dirty="0">
                <a:latin typeface="Times New Roman" panose="02020603050405020304" pitchFamily="18" charset="0"/>
                <a:cs typeface="Times New Roman" panose="02020603050405020304" pitchFamily="18" charset="0"/>
              </a:rPr>
              <a:t>rational</a:t>
            </a:r>
            <a:r>
              <a:rPr lang="en-US" sz="2600" dirty="0">
                <a:latin typeface="Times New Roman" panose="02020603050405020304" pitchFamily="18" charset="0"/>
                <a:cs typeface="Times New Roman" panose="02020603050405020304" pitchFamily="18" charset="0"/>
              </a:rPr>
              <a:t> to be </a:t>
            </a:r>
            <a:r>
              <a:rPr lang="en-US" sz="2600" i="1" dirty="0">
                <a:latin typeface="Times New Roman" panose="02020603050405020304" pitchFamily="18" charset="0"/>
                <a:cs typeface="Times New Roman" panose="02020603050405020304" pitchFamily="18" charset="0"/>
              </a:rPr>
              <a:t>ignorant.</a:t>
            </a:r>
            <a:endParaRPr lang="en-US" sz="2800" i="1" dirty="0">
              <a:latin typeface="Times New Roman" panose="02020603050405020304" pitchFamily="18" charset="0"/>
              <a:cs typeface="Times New Roman" panose="02020603050405020304" pitchFamily="18" charset="0"/>
            </a:endParaRPr>
          </a:p>
          <a:p>
            <a:pPr>
              <a:tabLst>
                <a:tab pos="457200" algn="l"/>
              </a:tabLst>
            </a:pPr>
            <a:r>
              <a:rPr lang="en-US" sz="2400" dirty="0">
                <a:latin typeface="Times New Roman" panose="02020603050405020304" pitchFamily="18" charset="0"/>
                <a:cs typeface="Times New Roman" panose="02020603050405020304" pitchFamily="18" charset="0"/>
              </a:rPr>
              <a:t>	Examples:</a:t>
            </a:r>
          </a:p>
          <a:p>
            <a:pPr marL="457200" indent="-457200">
              <a:buFont typeface="+mj-lt"/>
              <a:buAutoNum type="alphaLcParenR"/>
            </a:pPr>
            <a:r>
              <a:rPr lang="en-US" sz="2200" dirty="0">
                <a:latin typeface="Times New Roman" panose="02020603050405020304" pitchFamily="18" charset="0"/>
                <a:cs typeface="Times New Roman" panose="02020603050405020304" pitchFamily="18" charset="0"/>
              </a:rPr>
              <a:t>Person who is not interested in politics may choose not to vote in an election because they believe that their vote will not make a difference.</a:t>
            </a:r>
          </a:p>
          <a:p>
            <a:pPr marL="457200" indent="-457200">
              <a:buFont typeface="+mj-lt"/>
              <a:buAutoNum type="alphaLcParenR"/>
            </a:pPr>
            <a:r>
              <a:rPr lang="en-US" sz="2200" dirty="0">
                <a:latin typeface="Times New Roman" panose="02020603050405020304" pitchFamily="18" charset="0"/>
                <a:cs typeface="Times New Roman" panose="02020603050405020304" pitchFamily="18" charset="0"/>
              </a:rPr>
              <a:t>Person who is not interested in cars may choose not to learn how to fix them because they believe that it is more cost-effective to pay someone else to do it.</a:t>
            </a:r>
          </a:p>
          <a:p>
            <a:pPr marL="457200" indent="-457200">
              <a:buFont typeface="+mj-lt"/>
              <a:buAutoNum type="alphaLcParenR"/>
            </a:pPr>
            <a:r>
              <a:rPr lang="en-US" sz="2200" dirty="0">
                <a:latin typeface="Times New Roman" panose="02020603050405020304" pitchFamily="18" charset="0"/>
                <a:cs typeface="Times New Roman" panose="02020603050405020304" pitchFamily="18" charset="0"/>
              </a:rPr>
              <a:t>Person who is not interested in cooking may choose not to learn how to cook because they believe that it is easier and more convenient to eat out or order food.</a:t>
            </a:r>
          </a:p>
          <a:p>
            <a:pPr marL="457200" indent="-457200">
              <a:buSzPts val="3000"/>
              <a:buFont typeface="Open Sans SemiBold"/>
              <a:buChar char="●"/>
            </a:pPr>
            <a:endParaRPr sz="36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417" name="Google Shape;417;p54"/>
          <p:cNvSpPr txBox="1"/>
          <p:nvPr/>
        </p:nvSpPr>
        <p:spPr>
          <a:xfrm>
            <a:off x="185040" y="689204"/>
            <a:ext cx="12250800" cy="9537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6.  Rational Ignorance</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418" name="Google Shape;418;p54"/>
          <p:cNvCxnSpPr/>
          <p:nvPr/>
        </p:nvCxnSpPr>
        <p:spPr>
          <a:xfrm>
            <a:off x="4370909" y="1373754"/>
            <a:ext cx="4249200" cy="0"/>
          </a:xfrm>
          <a:prstGeom prst="straightConnector1">
            <a:avLst/>
          </a:prstGeom>
          <a:noFill/>
          <a:ln w="28575" cap="flat" cmpd="sng">
            <a:solidFill>
              <a:srgbClr val="5C0C4B"/>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6"/>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433" name="Google Shape;433;p56"/>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434" name="Google Shape;434;p56"/>
          <p:cNvSpPr txBox="1"/>
          <p:nvPr/>
        </p:nvSpPr>
        <p:spPr>
          <a:xfrm>
            <a:off x="0" y="1704000"/>
            <a:ext cx="12049760" cy="34500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rgbClr val="000000"/>
              </a:buClr>
              <a:buSzPts val="3000"/>
              <a:buFont typeface="Open Sans SemiBold"/>
              <a:buChar char="●"/>
            </a:pPr>
            <a:r>
              <a:rPr lang="en-US" sz="2400" dirty="0">
                <a:latin typeface="Times New Roman" panose="02020603050405020304" pitchFamily="18" charset="0"/>
                <a:ea typeface="Open Sans SemiBold"/>
                <a:cs typeface="Times New Roman" panose="02020603050405020304" pitchFamily="18" charset="0"/>
                <a:sym typeface="Open Sans SemiBold"/>
              </a:rPr>
              <a:t>Government spending is commonly financed through taxation.</a:t>
            </a:r>
            <a:endParaRPr sz="2400" dirty="0">
              <a:latin typeface="Times New Roman" panose="02020603050405020304" pitchFamily="18" charset="0"/>
              <a:ea typeface="Open Sans SemiBold"/>
              <a:cs typeface="Times New Roman" panose="02020603050405020304" pitchFamily="18" charset="0"/>
              <a:sym typeface="Open Sans SemiBold"/>
            </a:endParaRPr>
          </a:p>
          <a:p>
            <a:pPr marL="457200" lvl="0" indent="-457200">
              <a:buSzPts val="3000"/>
              <a:buFont typeface="Open Sans SemiBold"/>
              <a:buChar char="●"/>
            </a:pPr>
            <a:r>
              <a:rPr lang="en-US" sz="2400" dirty="0">
                <a:solidFill>
                  <a:schemeClr val="tx1"/>
                </a:solidFill>
                <a:latin typeface="Times New Roman" panose="02020603050405020304" pitchFamily="18" charset="0"/>
                <a:cs typeface="Times New Roman" panose="02020603050405020304" pitchFamily="18" charset="0"/>
              </a:rPr>
              <a:t>Taxes create deadweight loss because they prevent consumers from buying a product that costs more after taxes, than it would before the tax was applied. </a:t>
            </a:r>
            <a:endParaRPr lang="en-US" sz="2400" dirty="0">
              <a:solidFill>
                <a:schemeClr val="tx1"/>
              </a:solidFill>
              <a:latin typeface="Times New Roman" panose="02020603050405020304" pitchFamily="18" charset="0"/>
              <a:ea typeface="Open Sans SemiBold"/>
              <a:cs typeface="Times New Roman" panose="02020603050405020304" pitchFamily="18" charset="0"/>
              <a:sym typeface="Open Sans SemiBold"/>
            </a:endParaRPr>
          </a:p>
          <a:p>
            <a:pPr marL="457200" lvl="1" indent="-457200" defTabSz="763588">
              <a:buSzPts val="3000"/>
              <a:tabLst>
                <a:tab pos="690563" algn="l"/>
              </a:tabLst>
            </a:pPr>
            <a:r>
              <a:rPr lang="en-US" sz="1600" dirty="0">
                <a:latin typeface="Times New Roman" panose="02020603050405020304" pitchFamily="18" charset="0"/>
                <a:ea typeface="Open Sans SemiBold"/>
                <a:cs typeface="Times New Roman" panose="02020603050405020304" pitchFamily="18" charset="0"/>
                <a:sym typeface="Open Sans SemiBold"/>
              </a:rPr>
              <a:t>	</a:t>
            </a:r>
            <a:endParaRPr sz="24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435" name="Google Shape;435;p56"/>
          <p:cNvSpPr txBox="1"/>
          <p:nvPr/>
        </p:nvSpPr>
        <p:spPr>
          <a:xfrm>
            <a:off x="-245060" y="1048228"/>
            <a:ext cx="8657400" cy="1179900"/>
          </a:xfrm>
          <a:prstGeom prst="rect">
            <a:avLst/>
          </a:prstGeom>
          <a:noFill/>
          <a:ln>
            <a:noFill/>
          </a:ln>
        </p:spPr>
        <p:txBody>
          <a:bodyPr spcFirstLastPara="1" wrap="square" lIns="91425" tIns="91425" rIns="91425" bIns="91425" anchor="t" anchorCtr="0">
            <a:noAutofit/>
          </a:bodyPr>
          <a:lstStyle/>
          <a:p>
            <a:pPr marL="457200" lvl="0" indent="0" algn="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7.  DWL from Taxes  </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436" name="Google Shape;436;p56"/>
          <p:cNvCxnSpPr/>
          <p:nvPr/>
        </p:nvCxnSpPr>
        <p:spPr>
          <a:xfrm>
            <a:off x="4435775" y="1685675"/>
            <a:ext cx="4249200" cy="0"/>
          </a:xfrm>
          <a:prstGeom prst="straightConnector1">
            <a:avLst/>
          </a:prstGeom>
          <a:noFill/>
          <a:ln w="28575" cap="flat" cmpd="sng">
            <a:solidFill>
              <a:srgbClr val="5C0C4B"/>
            </a:solidFill>
            <a:prstDash val="solid"/>
            <a:miter lim="800000"/>
            <a:headEnd type="none" w="sm" len="sm"/>
            <a:tailEnd type="none" w="sm" len="sm"/>
          </a:ln>
        </p:spPr>
      </p:cxnSp>
      <p:sp>
        <p:nvSpPr>
          <p:cNvPr id="6" name="TextBox 5">
            <a:extLst>
              <a:ext uri="{FF2B5EF4-FFF2-40B4-BE49-F238E27FC236}">
                <a16:creationId xmlns:a16="http://schemas.microsoft.com/office/drawing/2014/main" id="{CA5711F9-0179-713A-17B5-0097471FE620}"/>
              </a:ext>
            </a:extLst>
          </p:cNvPr>
          <p:cNvSpPr txBox="1"/>
          <p:nvPr/>
        </p:nvSpPr>
        <p:spPr>
          <a:xfrm>
            <a:off x="5479962" y="3803353"/>
            <a:ext cx="2160825" cy="553998"/>
          </a:xfrm>
          <a:prstGeom prst="rect">
            <a:avLst/>
          </a:prstGeom>
          <a:noFill/>
        </p:spPr>
        <p:txBody>
          <a:bodyPr wrap="square">
            <a:spAutoFit/>
          </a:bodyPr>
          <a:lstStyle/>
          <a:p>
            <a:r>
              <a:rPr lang="en-US" sz="30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Excise Tax</a:t>
            </a:r>
            <a:r>
              <a:rPr lang="en-US" sz="3000" dirty="0">
                <a:latin typeface="Times New Roman" panose="02020603050405020304" pitchFamily="18" charset="0"/>
                <a:ea typeface="Open Sans SemiBold"/>
                <a:cs typeface="Times New Roman" panose="02020603050405020304" pitchFamily="18" charset="0"/>
                <a:sym typeface="Open Sans SemiBold"/>
              </a:rPr>
              <a:t> </a:t>
            </a:r>
            <a:endParaRPr lang="en-US" sz="3000" dirty="0"/>
          </a:p>
        </p:txBody>
      </p:sp>
      <p:sp>
        <p:nvSpPr>
          <p:cNvPr id="8" name="TextBox 7">
            <a:extLst>
              <a:ext uri="{FF2B5EF4-FFF2-40B4-BE49-F238E27FC236}">
                <a16:creationId xmlns:a16="http://schemas.microsoft.com/office/drawing/2014/main" id="{4978FDDD-4743-5970-297A-9498AAC03036}"/>
              </a:ext>
            </a:extLst>
          </p:cNvPr>
          <p:cNvSpPr txBox="1"/>
          <p:nvPr/>
        </p:nvSpPr>
        <p:spPr>
          <a:xfrm>
            <a:off x="102820" y="4205141"/>
            <a:ext cx="12192000" cy="849463"/>
          </a:xfrm>
          <a:prstGeom prst="rect">
            <a:avLst/>
          </a:prstGeom>
          <a:noFill/>
        </p:spPr>
        <p:txBody>
          <a:bodyPr wrap="square">
            <a:spAutoFit/>
          </a:bodyPr>
          <a:lstStyle/>
          <a:p>
            <a:pPr marL="233363" indent="-233363" eaLnBrk="1" hangingPunct="1">
              <a:spcBef>
                <a:spcPct val="5000"/>
              </a:spcBef>
              <a:buClr>
                <a:srgbClr val="7030A0"/>
              </a:buClr>
              <a:buFont typeface="Wingdings" panose="05000000000000000000" pitchFamily="2" charset="2"/>
              <a:buChar char="§"/>
            </a:pPr>
            <a:r>
              <a:rPr lang="en-US" altLang="en-US" sz="2400" dirty="0">
                <a:latin typeface="Times New Roman" panose="02020603050405020304" pitchFamily="18" charset="0"/>
                <a:cs typeface="Times New Roman" panose="02020603050405020304" pitchFamily="18" charset="0"/>
              </a:rPr>
              <a:t>A fixed dollar amount must be paid to the govt for unit of a good produced.</a:t>
            </a:r>
          </a:p>
          <a:p>
            <a:pPr marL="233363" indent="-233363" eaLnBrk="1" hangingPunct="1">
              <a:spcBef>
                <a:spcPct val="5000"/>
              </a:spcBef>
              <a:buClr>
                <a:srgbClr val="7030A0"/>
              </a:buClr>
              <a:buFont typeface="Wingdings" panose="05000000000000000000" pitchFamily="2" charset="2"/>
              <a:buChar char="§"/>
            </a:pPr>
            <a:r>
              <a:rPr lang="en-US" altLang="en-US" sz="2400" b="1" dirty="0">
                <a:latin typeface="Times New Roman" panose="02020603050405020304" pitchFamily="18" charset="0"/>
                <a:cs typeface="Times New Roman" panose="02020603050405020304" pitchFamily="18" charset="0"/>
              </a:rPr>
              <a:t>Govt’s goal</a:t>
            </a:r>
            <a:r>
              <a:rPr lang="en-US" altLang="en-US" sz="2400" dirty="0">
                <a:latin typeface="Times New Roman" panose="02020603050405020304" pitchFamily="18" charset="0"/>
                <a:cs typeface="Times New Roman" panose="02020603050405020304" pitchFamily="18" charset="0"/>
              </a:rPr>
              <a:t>: forces producers to make less goods that the govt deems dangerous or unwanted</a:t>
            </a:r>
            <a:r>
              <a:rPr lang="en-US" altLang="en-US" sz="2400" dirty="0"/>
              <a:t>.</a:t>
            </a:r>
          </a:p>
        </p:txBody>
      </p:sp>
      <p:sp>
        <p:nvSpPr>
          <p:cNvPr id="9" name="TextBox 8">
            <a:extLst>
              <a:ext uri="{FF2B5EF4-FFF2-40B4-BE49-F238E27FC236}">
                <a16:creationId xmlns:a16="http://schemas.microsoft.com/office/drawing/2014/main" id="{9DEEC586-3298-1205-99E6-09282F47E71E}"/>
              </a:ext>
            </a:extLst>
          </p:cNvPr>
          <p:cNvSpPr txBox="1"/>
          <p:nvPr/>
        </p:nvSpPr>
        <p:spPr>
          <a:xfrm>
            <a:off x="4941609" y="5036372"/>
            <a:ext cx="3205013" cy="553998"/>
          </a:xfrm>
          <a:prstGeom prst="rect">
            <a:avLst/>
          </a:prstGeom>
          <a:noFill/>
        </p:spPr>
        <p:txBody>
          <a:bodyPr wrap="square">
            <a:spAutoFit/>
          </a:bodyPr>
          <a:lstStyle/>
          <a:p>
            <a:r>
              <a:rPr lang="en-US" sz="30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Incidence of Tax</a:t>
            </a:r>
            <a:r>
              <a:rPr lang="en-US" sz="3000" dirty="0">
                <a:latin typeface="Times New Roman" panose="02020603050405020304" pitchFamily="18" charset="0"/>
                <a:ea typeface="Open Sans SemiBold"/>
                <a:cs typeface="Times New Roman" panose="02020603050405020304" pitchFamily="18" charset="0"/>
                <a:sym typeface="Open Sans SemiBold"/>
              </a:rPr>
              <a:t> </a:t>
            </a:r>
            <a:endParaRPr lang="en-US" sz="3000" dirty="0"/>
          </a:p>
        </p:txBody>
      </p:sp>
      <p:sp>
        <p:nvSpPr>
          <p:cNvPr id="11" name="TextBox 10">
            <a:extLst>
              <a:ext uri="{FF2B5EF4-FFF2-40B4-BE49-F238E27FC236}">
                <a16:creationId xmlns:a16="http://schemas.microsoft.com/office/drawing/2014/main" id="{A45D03A4-5EBA-2F9E-D72A-4B6FCCF076F8}"/>
              </a:ext>
            </a:extLst>
          </p:cNvPr>
          <p:cNvSpPr txBox="1"/>
          <p:nvPr/>
        </p:nvSpPr>
        <p:spPr>
          <a:xfrm>
            <a:off x="0" y="5429116"/>
            <a:ext cx="12192000" cy="461665"/>
          </a:xfrm>
          <a:prstGeom prst="rect">
            <a:avLst/>
          </a:prstGeom>
          <a:noFill/>
        </p:spPr>
        <p:txBody>
          <a:bodyPr wrap="square">
            <a:spAutoFit/>
          </a:bodyPr>
          <a:lstStyle/>
          <a:p>
            <a:pPr algn="ctr" eaLnBrk="1" hangingPunct="1">
              <a:spcBef>
                <a:spcPct val="5000"/>
              </a:spcBef>
              <a:buClr>
                <a:srgbClr val="7030A0"/>
              </a:buClr>
            </a:pPr>
            <a:r>
              <a:rPr lang="en-US" altLang="en-US" sz="2400" dirty="0">
                <a:latin typeface="Times New Roman" panose="02020603050405020304" pitchFamily="18" charset="0"/>
                <a:cs typeface="Times New Roman" panose="02020603050405020304" pitchFamily="18" charset="0"/>
              </a:rPr>
              <a:t>measure of who bears the burden of the tax in terms of decreased economic surplus</a:t>
            </a:r>
          </a:p>
        </p:txBody>
      </p:sp>
      <p:sp>
        <p:nvSpPr>
          <p:cNvPr id="3" name="TextBox 2">
            <a:extLst>
              <a:ext uri="{FF2B5EF4-FFF2-40B4-BE49-F238E27FC236}">
                <a16:creationId xmlns:a16="http://schemas.microsoft.com/office/drawing/2014/main" id="{1EBD6EFA-9580-83FA-7B07-B35C5425D98F}"/>
              </a:ext>
            </a:extLst>
          </p:cNvPr>
          <p:cNvSpPr txBox="1"/>
          <p:nvPr/>
        </p:nvSpPr>
        <p:spPr>
          <a:xfrm>
            <a:off x="0" y="3002178"/>
            <a:ext cx="12192000" cy="923330"/>
          </a:xfrm>
          <a:prstGeom prst="rect">
            <a:avLst/>
          </a:prstGeom>
          <a:noFill/>
        </p:spPr>
        <p:txBody>
          <a:bodyPr wrap="square">
            <a:spAutoFit/>
          </a:bodyPr>
          <a:lstStyle/>
          <a:p>
            <a:pPr marL="457200" lvl="1" indent="-457200" defTabSz="763588">
              <a:buSzPts val="3000"/>
              <a:tabLst>
                <a:tab pos="690563" algn="l"/>
              </a:tabLst>
            </a:pPr>
            <a:r>
              <a:rPr lang="en-US" sz="1800" dirty="0">
                <a:latin typeface="Times New Roman" panose="02020603050405020304" pitchFamily="18" charset="0"/>
                <a:ea typeface="Calibri" panose="020F0502020204030204" pitchFamily="34" charset="0"/>
              </a:rPr>
              <a:t>—Consider the following: “Tax A” is a $3 per unit tax imposed on buyers; “Tax B” is a $2 per unit tax imposed on sellers.   </a:t>
            </a:r>
          </a:p>
          <a:p>
            <a:pPr marL="233363" lvl="1" indent="-233363" defTabSz="763588">
              <a:buSzPts val="3000"/>
              <a:tabLst>
                <a:tab pos="233363" algn="l"/>
              </a:tabLst>
            </a:pPr>
            <a:r>
              <a:rPr lang="en-US" sz="1800" dirty="0">
                <a:latin typeface="Times New Roman" panose="02020603050405020304" pitchFamily="18" charset="0"/>
                <a:ea typeface="Calibri" panose="020F0502020204030204" pitchFamily="34" charset="0"/>
              </a:rPr>
              <a:t>—</a:t>
            </a:r>
            <a:r>
              <a:rPr lang="en-US" sz="1800" dirty="0">
                <a:latin typeface="Times New Roman" panose="02020603050405020304" pitchFamily="18" charset="0"/>
                <a:ea typeface="Calibri" panose="020F0502020204030204" pitchFamily="34" charset="0"/>
                <a:cs typeface="Times New Roman" panose="02020603050405020304" pitchFamily="18" charset="0"/>
              </a:rPr>
              <a:t>We can infer that </a:t>
            </a:r>
            <a:r>
              <a:rPr lang="en-US" sz="1800" dirty="0">
                <a:latin typeface="Times New Roman" panose="02020603050405020304" pitchFamily="18" charset="0"/>
                <a:cs typeface="Times New Roman" panose="02020603050405020304" pitchFamily="18" charset="0"/>
              </a:rPr>
              <a:t>consumers would prefer “Tax B” over “Tax A.” Why? Because sellers ultimately pass on the taxes to consumers in higher prices.)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33</a:t>
            </a:fld>
            <a:endParaRPr lang="en-US" dirty="0"/>
          </a:p>
        </p:txBody>
      </p:sp>
      <p:sp>
        <p:nvSpPr>
          <p:cNvPr id="11270" name="Slide Number Placeholder 5"/>
          <p:cNvSpPr txBox="1">
            <a:spLocks noGrp="1"/>
          </p:cNvSpPr>
          <p:nvPr/>
        </p:nvSpPr>
        <p:spPr bwMode="auto">
          <a:xfrm>
            <a:off x="8763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32CCEADC-4AD8-4DD7-A894-7A81EC98C1BD}" type="slidenum">
              <a:rPr lang="en-US" altLang="en-US" sz="1400"/>
              <a:pPr algn="r" eaLnBrk="1" hangingPunct="1"/>
              <a:t>33</a:t>
            </a:fld>
            <a:endParaRPr lang="en-US" altLang="en-US" sz="1400" dirty="0"/>
          </a:p>
        </p:txBody>
      </p:sp>
      <p:sp>
        <p:nvSpPr>
          <p:cNvPr id="9" name="Google Shape;432;p56"/>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10" name="Google Shape;433;p56"/>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5" name="TextBox 4">
            <a:extLst>
              <a:ext uri="{FF2B5EF4-FFF2-40B4-BE49-F238E27FC236}">
                <a16:creationId xmlns:a16="http://schemas.microsoft.com/office/drawing/2014/main" id="{6BC574E1-AC91-817D-7FCD-69F5A9D3B1C1}"/>
              </a:ext>
            </a:extLst>
          </p:cNvPr>
          <p:cNvSpPr txBox="1"/>
          <p:nvPr/>
        </p:nvSpPr>
        <p:spPr>
          <a:xfrm>
            <a:off x="1094564" y="1327259"/>
            <a:ext cx="10058400" cy="4401205"/>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If a per unit tax is placed on sellers of a product, the “price ultimately paid by buyers” ____________, while the “price ultimately received by sellers” ____________.</a:t>
            </a:r>
          </a:p>
          <a:p>
            <a:pPr marL="514350" indent="-514350">
              <a:buAutoNum type="alphaLcPeriod"/>
            </a:pPr>
            <a:r>
              <a:rPr lang="en-US" sz="2800" dirty="0">
                <a:latin typeface="Times New Roman" panose="02020603050405020304" pitchFamily="18" charset="0"/>
                <a:cs typeface="Times New Roman" panose="02020603050405020304" pitchFamily="18" charset="0"/>
              </a:rPr>
              <a:t>increases; remains unchanged.</a:t>
            </a:r>
          </a:p>
          <a:p>
            <a:pPr marL="514350" indent="-514350">
              <a:buFont typeface="Arial"/>
              <a:buAutoNum type="alphaLcPeriod"/>
            </a:pPr>
            <a:r>
              <a:rPr lang="en-US" sz="2800" dirty="0">
                <a:latin typeface="Times New Roman" panose="02020603050405020304" pitchFamily="18" charset="0"/>
                <a:cs typeface="Times New Roman" panose="02020603050405020304" pitchFamily="18" charset="0"/>
              </a:rPr>
              <a:t>remains unchanged; decreases.</a:t>
            </a:r>
          </a:p>
          <a:p>
            <a:pPr marL="514350" indent="-514350">
              <a:buAutoNum type="alphaLcPeriod"/>
            </a:pPr>
            <a:r>
              <a:rPr lang="en-US" sz="2800" dirty="0">
                <a:latin typeface="Times New Roman" panose="02020603050405020304" pitchFamily="18" charset="0"/>
                <a:cs typeface="Times New Roman" panose="02020603050405020304" pitchFamily="18" charset="0"/>
              </a:rPr>
              <a:t>increases; increases.</a:t>
            </a:r>
          </a:p>
          <a:p>
            <a:pPr marL="514350" indent="-514350">
              <a:buAutoNum type="alphaLcPeriod"/>
            </a:pPr>
            <a:r>
              <a:rPr lang="en-US" sz="2800" dirty="0">
                <a:latin typeface="Times New Roman" panose="02020603050405020304" pitchFamily="18" charset="0"/>
                <a:cs typeface="Times New Roman" panose="02020603050405020304" pitchFamily="18" charset="0"/>
              </a:rPr>
              <a:t>increases; decreases</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ANS:	D</a:t>
            </a:r>
          </a:p>
        </p:txBody>
      </p:sp>
    </p:spTree>
    <p:extLst>
      <p:ext uri="{BB962C8B-B14F-4D97-AF65-F5344CB8AC3E}">
        <p14:creationId xmlns:p14="http://schemas.microsoft.com/office/powerpoint/2010/main" val="24307981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 calcmode="lin" valueType="num">
                                      <p:cBhvr additive="base">
                                        <p:cTn id="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9" name="Google Shape;449;p58"/>
          <p:cNvSpPr txBox="1"/>
          <p:nvPr/>
        </p:nvSpPr>
        <p:spPr>
          <a:xfrm>
            <a:off x="449700" y="973175"/>
            <a:ext cx="11292600" cy="70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33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Which of the following is NOT one of the seven sources of government failure?</a:t>
            </a:r>
            <a:endParaRPr sz="3300" b="1" dirty="0">
              <a:solidFill>
                <a:srgbClr val="E08A2C"/>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450" name="Google Shape;450;p58"/>
          <p:cNvSpPr/>
          <p:nvPr/>
        </p:nvSpPr>
        <p:spPr>
          <a:xfrm>
            <a:off x="803867" y="2612618"/>
            <a:ext cx="5200401" cy="1502182"/>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51" name="Google Shape;451;p58"/>
          <p:cNvSpPr/>
          <p:nvPr/>
        </p:nvSpPr>
        <p:spPr>
          <a:xfrm>
            <a:off x="803867" y="4412380"/>
            <a:ext cx="5200500" cy="1267061"/>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52" name="Google Shape;452;p58"/>
          <p:cNvSpPr/>
          <p:nvPr/>
        </p:nvSpPr>
        <p:spPr>
          <a:xfrm>
            <a:off x="6206728" y="4426910"/>
            <a:ext cx="5200500" cy="1267061"/>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53" name="Google Shape;453;p58"/>
          <p:cNvSpPr/>
          <p:nvPr/>
        </p:nvSpPr>
        <p:spPr>
          <a:xfrm>
            <a:off x="6187733" y="2612618"/>
            <a:ext cx="5200400" cy="1522624"/>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54" name="Google Shape;454;p58"/>
          <p:cNvSpPr txBox="1"/>
          <p:nvPr/>
        </p:nvSpPr>
        <p:spPr>
          <a:xfrm>
            <a:off x="803867" y="3002800"/>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A.  Corruption or kleptocracy</a:t>
            </a:r>
            <a:endParaRPr sz="3600" dirty="0">
              <a:solidFill>
                <a:srgbClr val="FFFFFF"/>
              </a:solidFill>
              <a:latin typeface="Times New Roman" panose="02020603050405020304" pitchFamily="18" charset="0"/>
              <a:cs typeface="Times New Roman" panose="02020603050405020304" pitchFamily="18" charset="0"/>
            </a:endParaRPr>
          </a:p>
        </p:txBody>
      </p:sp>
      <p:sp>
        <p:nvSpPr>
          <p:cNvPr id="455" name="Google Shape;455;p58"/>
          <p:cNvSpPr txBox="1"/>
          <p:nvPr/>
        </p:nvSpPr>
        <p:spPr>
          <a:xfrm>
            <a:off x="803867" y="4601333"/>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C.  Rent seeking</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456" name="Google Shape;456;p58"/>
          <p:cNvSpPr txBox="1"/>
          <p:nvPr/>
        </p:nvSpPr>
        <p:spPr>
          <a:xfrm>
            <a:off x="6187733" y="3023200"/>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B.  Regulatory capture</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457" name="Google Shape;457;p58"/>
          <p:cNvSpPr txBox="1"/>
          <p:nvPr/>
        </p:nvSpPr>
        <p:spPr>
          <a:xfrm>
            <a:off x="6277848" y="4561356"/>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D.  Externalities </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458" name="Google Shape;458;p58"/>
          <p:cNvSpPr/>
          <p:nvPr/>
        </p:nvSpPr>
        <p:spPr>
          <a:xfrm>
            <a:off x="6187733" y="2622838"/>
            <a:ext cx="5219495" cy="1502183"/>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59" name="Google Shape;459;p58"/>
          <p:cNvSpPr/>
          <p:nvPr/>
        </p:nvSpPr>
        <p:spPr>
          <a:xfrm>
            <a:off x="813364" y="2592889"/>
            <a:ext cx="5200401" cy="1502182"/>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60" name="Google Shape;460;p58"/>
          <p:cNvSpPr/>
          <p:nvPr/>
        </p:nvSpPr>
        <p:spPr>
          <a:xfrm>
            <a:off x="803867" y="4393953"/>
            <a:ext cx="5200500" cy="126706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rtl="0">
              <a:spcBef>
                <a:spcPts val="0"/>
              </a:spcBef>
              <a:spcAft>
                <a:spcPts val="0"/>
              </a:spcAft>
              <a:buNone/>
            </a:pPr>
            <a:endParaRPr/>
          </a:p>
        </p:txBody>
      </p:sp>
      <p:sp>
        <p:nvSpPr>
          <p:cNvPr id="15" name="Google Shape;432;p56"/>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2" name="Google Shape;433;p56">
            <a:extLst>
              <a:ext uri="{FF2B5EF4-FFF2-40B4-BE49-F238E27FC236}">
                <a16:creationId xmlns:a16="http://schemas.microsoft.com/office/drawing/2014/main" id="{76A79873-C374-DDF8-39CE-21A6755A641D}"/>
              </a:ext>
            </a:extLst>
          </p:cNvPr>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animEffect transition="in" filter="fade">
                                      <p:cBhvr>
                                        <p:cTn id="7" dur="1"/>
                                        <p:tgtEl>
                                          <p:spTgt spid="458"/>
                                        </p:tgtEl>
                                      </p:cBhvr>
                                    </p:animEffect>
                                  </p:childTnLst>
                                </p:cTn>
                              </p:par>
                              <p:par>
                                <p:cTn id="8" presetID="10" presetClass="entr" presetSubtype="0" fill="hold" nodeType="withEffect">
                                  <p:stCondLst>
                                    <p:cond delay="0"/>
                                  </p:stCondLst>
                                  <p:childTnLst>
                                    <p:set>
                                      <p:cBhvr>
                                        <p:cTn id="9" dur="1" fill="hold">
                                          <p:stCondLst>
                                            <p:cond delay="0"/>
                                          </p:stCondLst>
                                        </p:cTn>
                                        <p:tgtEl>
                                          <p:spTgt spid="459"/>
                                        </p:tgtEl>
                                        <p:attrNameLst>
                                          <p:attrName>style.visibility</p:attrName>
                                        </p:attrNameLst>
                                      </p:cBhvr>
                                      <p:to>
                                        <p:strVal val="visible"/>
                                      </p:to>
                                    </p:set>
                                    <p:animEffect transition="in" filter="fade">
                                      <p:cBhvr>
                                        <p:cTn id="10" dur="1"/>
                                        <p:tgtEl>
                                          <p:spTgt spid="459"/>
                                        </p:tgtEl>
                                      </p:cBhvr>
                                    </p:animEffect>
                                  </p:childTnLst>
                                </p:cTn>
                              </p:par>
                              <p:par>
                                <p:cTn id="11" presetID="10" presetClass="entr" presetSubtype="0" fill="hold" nodeType="withEffect">
                                  <p:stCondLst>
                                    <p:cond delay="0"/>
                                  </p:stCondLst>
                                  <p:childTnLst>
                                    <p:set>
                                      <p:cBhvr>
                                        <p:cTn id="12" dur="1" fill="hold">
                                          <p:stCondLst>
                                            <p:cond delay="0"/>
                                          </p:stCondLst>
                                        </p:cTn>
                                        <p:tgtEl>
                                          <p:spTgt spid="460"/>
                                        </p:tgtEl>
                                        <p:attrNameLst>
                                          <p:attrName>style.visibility</p:attrName>
                                        </p:attrNameLst>
                                      </p:cBhvr>
                                      <p:to>
                                        <p:strVal val="visible"/>
                                      </p:to>
                                    </p:set>
                                    <p:animEffect transition="in" filter="fade">
                                      <p:cBhvr>
                                        <p:cTn id="13" dur="1"/>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61"/>
          <p:cNvPicPr preferRelativeResize="0"/>
          <p:nvPr/>
        </p:nvPicPr>
        <p:blipFill rotWithShape="1">
          <a:blip r:embed="rId3">
            <a:alphaModFix/>
          </a:blip>
          <a:srcRect/>
          <a:stretch/>
        </p:blipFill>
        <p:spPr>
          <a:xfrm>
            <a:off x="0" y="1462"/>
            <a:ext cx="12194603" cy="6856538"/>
          </a:xfrm>
          <a:prstGeom prst="rect">
            <a:avLst/>
          </a:prstGeom>
          <a:noFill/>
          <a:ln>
            <a:noFill/>
          </a:ln>
        </p:spPr>
      </p:pic>
      <p:sp>
        <p:nvSpPr>
          <p:cNvPr id="500" name="Google Shape;500;p61"/>
          <p:cNvSpPr/>
          <p:nvPr/>
        </p:nvSpPr>
        <p:spPr>
          <a:xfrm>
            <a:off x="3581399" y="915131"/>
            <a:ext cx="5029200" cy="5029200"/>
          </a:xfrm>
          <a:prstGeom prst="ellipse">
            <a:avLst/>
          </a:prstGeom>
          <a:solidFill>
            <a:srgbClr val="6A146E">
              <a:alpha val="54900"/>
            </a:srgb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3200" b="0" i="0" u="none" strike="noStrike" cap="none">
              <a:solidFill>
                <a:schemeClr val="lt1"/>
              </a:solidFill>
              <a:latin typeface="Arial Black"/>
              <a:ea typeface="Arial Black"/>
              <a:cs typeface="Arial Black"/>
              <a:sym typeface="Arial Black"/>
            </a:endParaRPr>
          </a:p>
        </p:txBody>
      </p:sp>
      <p:sp>
        <p:nvSpPr>
          <p:cNvPr id="501" name="Google Shape;501;p61"/>
          <p:cNvSpPr/>
          <p:nvPr/>
        </p:nvSpPr>
        <p:spPr>
          <a:xfrm>
            <a:off x="3373003" y="2798789"/>
            <a:ext cx="5445900" cy="1446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i="0" u="none" strike="noStrike" cap="none">
                <a:solidFill>
                  <a:schemeClr val="lt1"/>
                </a:solidFill>
                <a:latin typeface="Arial Black"/>
                <a:ea typeface="Arial Black"/>
                <a:cs typeface="Arial Black"/>
                <a:sym typeface="Arial Black"/>
              </a:rPr>
              <a:t>GOVERNMENT FAILURE</a:t>
            </a:r>
            <a:endParaRPr/>
          </a:p>
        </p:txBody>
      </p:sp>
      <p:sp>
        <p:nvSpPr>
          <p:cNvPr id="5" name="Google Shape;168;p26"/>
          <p:cNvSpPr txBox="1"/>
          <p:nvPr/>
        </p:nvSpPr>
        <p:spPr>
          <a:xfrm>
            <a:off x="2225040" y="358897"/>
            <a:ext cx="7924800" cy="477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500" b="1" i="0" u="none" strike="noStrike" cap="none" dirty="0">
                <a:solidFill>
                  <a:srgbClr val="FFFF00"/>
                </a:solidFill>
                <a:latin typeface="Open Sans"/>
                <a:ea typeface="Open Sans"/>
                <a:cs typeface="Open Sans"/>
                <a:sym typeface="Open Sans"/>
              </a:rPr>
              <a:t> Some s</a:t>
            </a:r>
            <a:r>
              <a:rPr lang="en-US" sz="2500" b="1" dirty="0">
                <a:solidFill>
                  <a:srgbClr val="FFFF00"/>
                </a:solidFill>
                <a:latin typeface="Open Sans"/>
                <a:ea typeface="Open Sans"/>
                <a:cs typeface="Open Sans"/>
                <a:sym typeface="Open Sans"/>
              </a:rPr>
              <a:t>lides were generated by</a:t>
            </a:r>
            <a:r>
              <a:rPr lang="en-US" sz="2500" b="1" i="0" u="none" strike="noStrike" cap="none" dirty="0">
                <a:solidFill>
                  <a:srgbClr val="FFFF00"/>
                </a:solidFill>
                <a:latin typeface="Open Sans"/>
                <a:ea typeface="Open Sans"/>
                <a:cs typeface="Open Sans"/>
                <a:sym typeface="Open Sans"/>
              </a:rPr>
              <a:t> Daniel Forsberg</a:t>
            </a:r>
            <a:endParaRPr dirty="0">
              <a:solidFill>
                <a:srgbClr val="FFFF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050DDC-EE76-ECD5-06AB-30D397C9170D}"/>
              </a:ext>
            </a:extLst>
          </p:cNvPr>
          <p:cNvPicPr>
            <a:picLocks noChangeAspect="1"/>
          </p:cNvPicPr>
          <p:nvPr/>
        </p:nvPicPr>
        <p:blipFill>
          <a:blip r:embed="rId2"/>
          <a:stretch>
            <a:fillRect/>
          </a:stretch>
        </p:blipFill>
        <p:spPr>
          <a:xfrm>
            <a:off x="1411877" y="0"/>
            <a:ext cx="9605381" cy="3172580"/>
          </a:xfrm>
          <a:prstGeom prst="rect">
            <a:avLst/>
          </a:prstGeom>
        </p:spPr>
      </p:pic>
      <p:pic>
        <p:nvPicPr>
          <p:cNvPr id="7" name="Picture 6">
            <a:extLst>
              <a:ext uri="{FF2B5EF4-FFF2-40B4-BE49-F238E27FC236}">
                <a16:creationId xmlns:a16="http://schemas.microsoft.com/office/drawing/2014/main" id="{C65BDCBC-9653-DA00-DD79-DABDCC6B0496}"/>
              </a:ext>
            </a:extLst>
          </p:cNvPr>
          <p:cNvPicPr>
            <a:picLocks noChangeAspect="1"/>
          </p:cNvPicPr>
          <p:nvPr/>
        </p:nvPicPr>
        <p:blipFill>
          <a:blip r:embed="rId3"/>
          <a:stretch>
            <a:fillRect/>
          </a:stretch>
        </p:blipFill>
        <p:spPr>
          <a:xfrm>
            <a:off x="1235339" y="4010541"/>
            <a:ext cx="10031559" cy="253249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2580E25-BBEE-9550-8605-C55E22D8088C}"/>
                  </a:ext>
                </a:extLst>
              </p14:cNvPr>
              <p14:cNvContentPartPr/>
              <p14:nvPr/>
            </p14:nvContentPartPr>
            <p14:xfrm>
              <a:off x="2102960" y="2589400"/>
              <a:ext cx="8630640" cy="358560"/>
            </p14:xfrm>
          </p:contentPart>
        </mc:Choice>
        <mc:Fallback xmlns="">
          <p:pic>
            <p:nvPicPr>
              <p:cNvPr id="8" name="Ink 7">
                <a:extLst>
                  <a:ext uri="{FF2B5EF4-FFF2-40B4-BE49-F238E27FC236}">
                    <a16:creationId xmlns:a16="http://schemas.microsoft.com/office/drawing/2014/main" id="{42580E25-BBEE-9550-8605-C55E22D8088C}"/>
                  </a:ext>
                </a:extLst>
              </p:cNvPr>
              <p:cNvPicPr/>
              <p:nvPr/>
            </p:nvPicPr>
            <p:blipFill>
              <a:blip r:embed="rId5"/>
              <a:stretch>
                <a:fillRect/>
              </a:stretch>
            </p:blipFill>
            <p:spPr>
              <a:xfrm>
                <a:off x="2049320" y="2481400"/>
                <a:ext cx="873828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406FDF84-0482-FD01-5851-BE380A813EDC}"/>
                  </a:ext>
                </a:extLst>
              </p14:cNvPr>
              <p14:cNvContentPartPr/>
              <p14:nvPr/>
            </p14:nvContentPartPr>
            <p14:xfrm>
              <a:off x="3555920" y="2742400"/>
              <a:ext cx="819720" cy="41760"/>
            </p14:xfrm>
          </p:contentPart>
        </mc:Choice>
        <mc:Fallback xmlns="">
          <p:pic>
            <p:nvPicPr>
              <p:cNvPr id="9" name="Ink 8">
                <a:extLst>
                  <a:ext uri="{FF2B5EF4-FFF2-40B4-BE49-F238E27FC236}">
                    <a16:creationId xmlns:a16="http://schemas.microsoft.com/office/drawing/2014/main" id="{406FDF84-0482-FD01-5851-BE380A813EDC}"/>
                  </a:ext>
                </a:extLst>
              </p:cNvPr>
              <p:cNvPicPr/>
              <p:nvPr/>
            </p:nvPicPr>
            <p:blipFill>
              <a:blip r:embed="rId7"/>
              <a:stretch>
                <a:fillRect/>
              </a:stretch>
            </p:blipFill>
            <p:spPr>
              <a:xfrm>
                <a:off x="3502280" y="2634760"/>
                <a:ext cx="9273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1857DC5-133A-5D5F-61A9-16CD6C3E790B}"/>
                  </a:ext>
                </a:extLst>
              </p14:cNvPr>
              <p14:cNvContentPartPr/>
              <p14:nvPr/>
            </p14:nvContentPartPr>
            <p14:xfrm>
              <a:off x="1737200" y="6055120"/>
              <a:ext cx="8993160" cy="356760"/>
            </p14:xfrm>
          </p:contentPart>
        </mc:Choice>
        <mc:Fallback xmlns="">
          <p:pic>
            <p:nvPicPr>
              <p:cNvPr id="10" name="Ink 9">
                <a:extLst>
                  <a:ext uri="{FF2B5EF4-FFF2-40B4-BE49-F238E27FC236}">
                    <a16:creationId xmlns:a16="http://schemas.microsoft.com/office/drawing/2014/main" id="{21857DC5-133A-5D5F-61A9-16CD6C3E790B}"/>
                  </a:ext>
                </a:extLst>
              </p:cNvPr>
              <p:cNvPicPr/>
              <p:nvPr/>
            </p:nvPicPr>
            <p:blipFill>
              <a:blip r:embed="rId9"/>
              <a:stretch>
                <a:fillRect/>
              </a:stretch>
            </p:blipFill>
            <p:spPr>
              <a:xfrm>
                <a:off x="1683560" y="5947480"/>
                <a:ext cx="910080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F80D0358-A1A3-2918-D195-C90EEFBAA21C}"/>
                  </a:ext>
                </a:extLst>
              </p14:cNvPr>
              <p14:cNvContentPartPr/>
              <p14:nvPr/>
            </p14:nvContentPartPr>
            <p14:xfrm>
              <a:off x="528320" y="3657520"/>
              <a:ext cx="360" cy="10440"/>
            </p14:xfrm>
          </p:contentPart>
        </mc:Choice>
        <mc:Fallback xmlns="">
          <p:pic>
            <p:nvPicPr>
              <p:cNvPr id="11" name="Ink 10">
                <a:extLst>
                  <a:ext uri="{FF2B5EF4-FFF2-40B4-BE49-F238E27FC236}">
                    <a16:creationId xmlns:a16="http://schemas.microsoft.com/office/drawing/2014/main" id="{F80D0358-A1A3-2918-D195-C90EEFBAA21C}"/>
                  </a:ext>
                </a:extLst>
              </p:cNvPr>
              <p:cNvPicPr/>
              <p:nvPr/>
            </p:nvPicPr>
            <p:blipFill>
              <a:blip r:embed="rId11"/>
              <a:stretch>
                <a:fillRect/>
              </a:stretch>
            </p:blipFill>
            <p:spPr>
              <a:xfrm>
                <a:off x="474320" y="3549520"/>
                <a:ext cx="108000" cy="226080"/>
              </a:xfrm>
              <a:prstGeom prst="rect">
                <a:avLst/>
              </a:prstGeom>
            </p:spPr>
          </p:pic>
        </mc:Fallback>
      </mc:AlternateContent>
    </p:spTree>
    <p:extLst>
      <p:ext uri="{BB962C8B-B14F-4D97-AF65-F5344CB8AC3E}">
        <p14:creationId xmlns:p14="http://schemas.microsoft.com/office/powerpoint/2010/main" val="90750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216" name="Google Shape;216;p31"/>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17" name="Google Shape;217;p31"/>
          <p:cNvSpPr txBox="1"/>
          <p:nvPr/>
        </p:nvSpPr>
        <p:spPr>
          <a:xfrm>
            <a:off x="282386" y="2326611"/>
            <a:ext cx="11579628" cy="309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Times New Roman" panose="02020603050405020304" pitchFamily="18" charset="0"/>
                <a:ea typeface="Open Sans SemiBold"/>
                <a:cs typeface="Times New Roman" panose="02020603050405020304" pitchFamily="18" charset="0"/>
                <a:sym typeface="Open Sans SemiBold"/>
              </a:rPr>
              <a:t>Analyzes issues  that historically fall within                                                                              the domain of </a:t>
            </a:r>
            <a:r>
              <a:rPr lang="en-US" sz="2800" i="1" dirty="0">
                <a:latin typeface="Times New Roman" panose="02020603050405020304" pitchFamily="18" charset="0"/>
                <a:ea typeface="Open Sans SemiBold"/>
                <a:cs typeface="Times New Roman" panose="02020603050405020304" pitchFamily="18" charset="0"/>
                <a:sym typeface="Open Sans SemiBold"/>
              </a:rPr>
              <a:t>political science</a:t>
            </a:r>
            <a:r>
              <a:rPr lang="en-US" sz="2800" dirty="0">
                <a:latin typeface="Times New Roman" panose="02020603050405020304" pitchFamily="18" charset="0"/>
                <a:ea typeface="Open Sans SemiBold"/>
                <a:cs typeface="Times New Roman" panose="02020603050405020304" pitchFamily="18" charset="0"/>
                <a:sym typeface="Open Sans SemiBold"/>
              </a:rPr>
              <a:t>.</a:t>
            </a:r>
            <a:br>
              <a:rPr lang="en-US" sz="3600" dirty="0">
                <a:latin typeface="Open Sans SemiBold"/>
                <a:ea typeface="Open Sans SemiBold"/>
                <a:cs typeface="Open Sans SemiBold"/>
                <a:sym typeface="Open Sans SemiBold"/>
              </a:rPr>
            </a:br>
            <a:endParaRPr sz="3600" dirty="0">
              <a:latin typeface="Open Sans SemiBold"/>
              <a:ea typeface="Open Sans SemiBold"/>
              <a:cs typeface="Open Sans SemiBold"/>
              <a:sym typeface="Open Sans SemiBold"/>
            </a:endParaRPr>
          </a:p>
        </p:txBody>
      </p:sp>
      <p:sp>
        <p:nvSpPr>
          <p:cNvPr id="218" name="Google Shape;218;p31"/>
          <p:cNvSpPr txBox="1"/>
          <p:nvPr/>
        </p:nvSpPr>
        <p:spPr>
          <a:xfrm>
            <a:off x="1154100" y="1661084"/>
            <a:ext cx="9883800" cy="117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PUBLIC CHOICE</a:t>
            </a:r>
            <a:endParaRPr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219" name="Google Shape;219;p31"/>
          <p:cNvCxnSpPr/>
          <p:nvPr/>
        </p:nvCxnSpPr>
        <p:spPr>
          <a:xfrm>
            <a:off x="4090186" y="2819445"/>
            <a:ext cx="4249200" cy="0"/>
          </a:xfrm>
          <a:prstGeom prst="straightConnector1">
            <a:avLst/>
          </a:prstGeom>
          <a:noFill/>
          <a:ln w="28575" cap="flat" cmpd="sng">
            <a:solidFill>
              <a:srgbClr val="5C0C4B"/>
            </a:solidFill>
            <a:prstDash val="solid"/>
            <a:miter lim="800000"/>
            <a:headEnd type="none" w="sm" len="sm"/>
            <a:tailEnd type="none" w="sm" len="sm"/>
          </a:ln>
        </p:spPr>
      </p:cxnSp>
      <p:sp>
        <p:nvSpPr>
          <p:cNvPr id="3" name="TextBox 2">
            <a:extLst>
              <a:ext uri="{FF2B5EF4-FFF2-40B4-BE49-F238E27FC236}">
                <a16:creationId xmlns:a16="http://schemas.microsoft.com/office/drawing/2014/main" id="{F9E5993A-FD28-7990-D4AE-3F9C2D00BCF8}"/>
              </a:ext>
            </a:extLst>
          </p:cNvPr>
          <p:cNvSpPr txBox="1"/>
          <p:nvPr/>
        </p:nvSpPr>
        <p:spPr>
          <a:xfrm>
            <a:off x="4704679" y="2229385"/>
            <a:ext cx="4249200" cy="461665"/>
          </a:xfrm>
          <a:prstGeom prst="rect">
            <a:avLst/>
          </a:prstGeom>
          <a:noFill/>
        </p:spPr>
        <p:txBody>
          <a:bodyPr wrap="square">
            <a:spAutoFit/>
          </a:bodyPr>
          <a:lstStyle/>
          <a:p>
            <a:r>
              <a:rPr lang="en-US" sz="2400" i="1" dirty="0">
                <a:latin typeface="Times New Roman" panose="02020603050405020304" pitchFamily="18" charset="0"/>
                <a:ea typeface="Open Sans SemiBold"/>
                <a:cs typeface="Times New Roman" panose="02020603050405020304" pitchFamily="18" charset="0"/>
                <a:sym typeface="Open Sans SemiBold"/>
              </a:rPr>
              <a:t>Subfield of Economics </a:t>
            </a:r>
            <a:endParaRPr lang="en-US" sz="24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6" name="Google Shape;466;p59"/>
          <p:cNvSpPr txBox="1"/>
          <p:nvPr/>
        </p:nvSpPr>
        <p:spPr>
          <a:xfrm>
            <a:off x="0" y="802294"/>
            <a:ext cx="12192000" cy="70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3100" b="1" u="sng"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_______</a:t>
            </a:r>
            <a:r>
              <a:rPr lang="en-US" sz="31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 is the academic subfield which uses the tools/ framework of economics to analyze issues which traditionally fall                           within the domain of political science.</a:t>
            </a:r>
            <a:endParaRPr sz="3100" b="1" dirty="0">
              <a:solidFill>
                <a:srgbClr val="E08A2C"/>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467" name="Google Shape;467;p59"/>
          <p:cNvSpPr/>
          <p:nvPr/>
        </p:nvSpPr>
        <p:spPr>
          <a:xfrm>
            <a:off x="803181" y="2493660"/>
            <a:ext cx="5200500" cy="1361440"/>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68" name="Google Shape;468;p59"/>
          <p:cNvSpPr/>
          <p:nvPr/>
        </p:nvSpPr>
        <p:spPr>
          <a:xfrm>
            <a:off x="803181" y="4090657"/>
            <a:ext cx="5200500" cy="1560625"/>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69" name="Google Shape;469;p59"/>
          <p:cNvSpPr/>
          <p:nvPr/>
        </p:nvSpPr>
        <p:spPr>
          <a:xfrm>
            <a:off x="6206688" y="4120474"/>
            <a:ext cx="5200400" cy="1560625"/>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70" name="Google Shape;470;p59"/>
          <p:cNvSpPr/>
          <p:nvPr/>
        </p:nvSpPr>
        <p:spPr>
          <a:xfrm>
            <a:off x="6187733" y="2514060"/>
            <a:ext cx="5200500" cy="1361440"/>
          </a:xfrm>
          <a:prstGeom prst="roundRect">
            <a:avLst>
              <a:gd name="adj" fmla="val 16667"/>
            </a:avLst>
          </a:prstGeom>
          <a:solidFill>
            <a:srgbClr val="83116A"/>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71" name="Google Shape;471;p59"/>
          <p:cNvSpPr txBox="1"/>
          <p:nvPr/>
        </p:nvSpPr>
        <p:spPr>
          <a:xfrm>
            <a:off x="822622" y="2690053"/>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A.  Public choice</a:t>
            </a:r>
            <a:endParaRPr sz="3600" dirty="0">
              <a:solidFill>
                <a:srgbClr val="FFFFFF"/>
              </a:solidFill>
              <a:latin typeface="Times New Roman" panose="02020603050405020304" pitchFamily="18" charset="0"/>
              <a:cs typeface="Times New Roman" panose="02020603050405020304" pitchFamily="18" charset="0"/>
            </a:endParaRPr>
          </a:p>
        </p:txBody>
      </p:sp>
      <p:sp>
        <p:nvSpPr>
          <p:cNvPr id="472" name="Google Shape;472;p59"/>
          <p:cNvSpPr txBox="1"/>
          <p:nvPr/>
        </p:nvSpPr>
        <p:spPr>
          <a:xfrm>
            <a:off x="885780" y="4433242"/>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C.  Real Business Cycle Theory</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473" name="Google Shape;473;p59"/>
          <p:cNvSpPr txBox="1"/>
          <p:nvPr/>
        </p:nvSpPr>
        <p:spPr>
          <a:xfrm>
            <a:off x="6206588" y="2759034"/>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B.  Industrial Organization</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474" name="Google Shape;474;p59"/>
          <p:cNvSpPr txBox="1"/>
          <p:nvPr/>
        </p:nvSpPr>
        <p:spPr>
          <a:xfrm>
            <a:off x="6298173" y="4507550"/>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D.  Environmental Economics </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475" name="Google Shape;475;p59"/>
          <p:cNvSpPr/>
          <p:nvPr/>
        </p:nvSpPr>
        <p:spPr>
          <a:xfrm>
            <a:off x="6168878" y="2514060"/>
            <a:ext cx="5200500" cy="136144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76" name="Google Shape;476;p59"/>
          <p:cNvSpPr/>
          <p:nvPr/>
        </p:nvSpPr>
        <p:spPr>
          <a:xfrm>
            <a:off x="6206588" y="4118212"/>
            <a:ext cx="5200500" cy="1562887"/>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477" name="Google Shape;477;p59"/>
          <p:cNvSpPr/>
          <p:nvPr/>
        </p:nvSpPr>
        <p:spPr>
          <a:xfrm>
            <a:off x="794195" y="4078096"/>
            <a:ext cx="5200500" cy="1560625"/>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rtl="0">
              <a:spcBef>
                <a:spcPts val="0"/>
              </a:spcBef>
              <a:spcAft>
                <a:spcPts val="0"/>
              </a:spcAft>
              <a:buNone/>
            </a:pPr>
            <a:endParaRPr/>
          </a:p>
        </p:txBody>
      </p:sp>
      <p:sp>
        <p:nvSpPr>
          <p:cNvPr id="15" name="Google Shape;432;p56"/>
          <p:cNvSpPr/>
          <p:nvPr/>
        </p:nvSpPr>
        <p:spPr>
          <a:xfrm>
            <a:off x="266117" y="86489"/>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2" name="Google Shape;433;p56">
            <a:extLst>
              <a:ext uri="{FF2B5EF4-FFF2-40B4-BE49-F238E27FC236}">
                <a16:creationId xmlns:a16="http://schemas.microsoft.com/office/drawing/2014/main" id="{30944549-E4B5-1E2C-74E1-08864AF52373}"/>
              </a:ext>
            </a:extLst>
          </p:cNvPr>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5"/>
                                        </p:tgtEl>
                                        <p:attrNameLst>
                                          <p:attrName>style.visibility</p:attrName>
                                        </p:attrNameLst>
                                      </p:cBhvr>
                                      <p:to>
                                        <p:strVal val="visible"/>
                                      </p:to>
                                    </p:set>
                                    <p:animEffect transition="in" filter="fade">
                                      <p:cBhvr>
                                        <p:cTn id="7" dur="1"/>
                                        <p:tgtEl>
                                          <p:spTgt spid="475"/>
                                        </p:tgtEl>
                                      </p:cBhvr>
                                    </p:animEffect>
                                  </p:childTnLst>
                                </p:cTn>
                              </p:par>
                              <p:par>
                                <p:cTn id="8" presetID="10" presetClass="entr" presetSubtype="0" fill="hold" nodeType="withEffect">
                                  <p:stCondLst>
                                    <p:cond delay="0"/>
                                  </p:stCondLst>
                                  <p:childTnLst>
                                    <p:set>
                                      <p:cBhvr>
                                        <p:cTn id="9" dur="1" fill="hold">
                                          <p:stCondLst>
                                            <p:cond delay="0"/>
                                          </p:stCondLst>
                                        </p:cTn>
                                        <p:tgtEl>
                                          <p:spTgt spid="476"/>
                                        </p:tgtEl>
                                        <p:attrNameLst>
                                          <p:attrName>style.visibility</p:attrName>
                                        </p:attrNameLst>
                                      </p:cBhvr>
                                      <p:to>
                                        <p:strVal val="visible"/>
                                      </p:to>
                                    </p:set>
                                    <p:animEffect transition="in" filter="fade">
                                      <p:cBhvr>
                                        <p:cTn id="10" dur="1"/>
                                        <p:tgtEl>
                                          <p:spTgt spid="476"/>
                                        </p:tgtEl>
                                      </p:cBhvr>
                                    </p:animEffect>
                                  </p:childTnLst>
                                </p:cTn>
                              </p:par>
                              <p:par>
                                <p:cTn id="11" presetID="10" presetClass="entr" presetSubtype="0" fill="hold" nodeType="withEffect">
                                  <p:stCondLst>
                                    <p:cond delay="0"/>
                                  </p:stCondLst>
                                  <p:childTnLst>
                                    <p:set>
                                      <p:cBhvr>
                                        <p:cTn id="12" dur="1" fill="hold">
                                          <p:stCondLst>
                                            <p:cond delay="0"/>
                                          </p:stCondLst>
                                        </p:cTn>
                                        <p:tgtEl>
                                          <p:spTgt spid="477"/>
                                        </p:tgtEl>
                                        <p:attrNameLst>
                                          <p:attrName>style.visibility</p:attrName>
                                        </p:attrNameLst>
                                      </p:cBhvr>
                                      <p:to>
                                        <p:strVal val="visible"/>
                                      </p:to>
                                    </p:set>
                                    <p:animEffect transition="in" filter="fade">
                                      <p:cBhvr>
                                        <p:cTn id="13" dur="1"/>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225" name="Google Shape;225;p32"/>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26" name="Google Shape;226;p32"/>
          <p:cNvSpPr txBox="1"/>
          <p:nvPr/>
        </p:nvSpPr>
        <p:spPr>
          <a:xfrm>
            <a:off x="320342" y="2875973"/>
            <a:ext cx="11476500" cy="8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latin typeface="Times New Roman" panose="02020603050405020304" pitchFamily="18" charset="0"/>
                <a:ea typeface="Open Sans"/>
                <a:cs typeface="Times New Roman" panose="02020603050405020304" pitchFamily="18" charset="0"/>
                <a:sym typeface="Open Sans"/>
              </a:rPr>
              <a:t>THREE CANDIDATES:</a:t>
            </a:r>
            <a:endParaRPr sz="28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227" name="Google Shape;227;p32"/>
          <p:cNvSpPr txBox="1"/>
          <p:nvPr/>
        </p:nvSpPr>
        <p:spPr>
          <a:xfrm>
            <a:off x="-74815" y="1231987"/>
            <a:ext cx="12266815" cy="125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solidFill>
                  <a:srgbClr val="5C0C4B"/>
                </a:solidFill>
                <a:latin typeface="Times New Roman" panose="02020603050405020304" pitchFamily="18" charset="0"/>
                <a:ea typeface="Open Sans"/>
                <a:cs typeface="Times New Roman" panose="02020603050405020304" pitchFamily="18" charset="0"/>
                <a:sym typeface="Open Sans"/>
              </a:rPr>
              <a:t>CONSIDER THE FOLLOWING                                                                MODEL OF VOTING:</a:t>
            </a:r>
            <a:endParaRPr sz="3200" b="1" dirty="0">
              <a:solidFill>
                <a:srgbClr val="5C0C4B"/>
              </a:solidFill>
              <a:latin typeface="Times New Roman" panose="02020603050405020304" pitchFamily="18" charset="0"/>
              <a:cs typeface="Times New Roman" panose="02020603050405020304" pitchFamily="18" charset="0"/>
            </a:endParaRPr>
          </a:p>
        </p:txBody>
      </p:sp>
      <p:cxnSp>
        <p:nvCxnSpPr>
          <p:cNvPr id="228" name="Google Shape;228;p32"/>
          <p:cNvCxnSpPr/>
          <p:nvPr/>
        </p:nvCxnSpPr>
        <p:spPr>
          <a:xfrm>
            <a:off x="3990037" y="2704141"/>
            <a:ext cx="4249200" cy="0"/>
          </a:xfrm>
          <a:prstGeom prst="straightConnector1">
            <a:avLst/>
          </a:prstGeom>
          <a:noFill/>
          <a:ln w="28575" cap="flat" cmpd="sng">
            <a:solidFill>
              <a:srgbClr val="5C0C4B"/>
            </a:solidFill>
            <a:prstDash val="solid"/>
            <a:miter lim="800000"/>
            <a:headEnd type="none" w="sm" len="sm"/>
            <a:tailEnd type="none" w="sm" len="sm"/>
          </a:ln>
        </p:spPr>
      </p:cxnSp>
      <p:pic>
        <p:nvPicPr>
          <p:cNvPr id="230" name="Google Shape;230;p32"/>
          <p:cNvPicPr preferRelativeResize="0"/>
          <p:nvPr/>
        </p:nvPicPr>
        <p:blipFill>
          <a:blip r:embed="rId3">
            <a:alphaModFix/>
          </a:blip>
          <a:stretch>
            <a:fillRect/>
          </a:stretch>
        </p:blipFill>
        <p:spPr>
          <a:xfrm>
            <a:off x="3549221" y="3744721"/>
            <a:ext cx="1388749" cy="1735936"/>
          </a:xfrm>
          <a:prstGeom prst="rect">
            <a:avLst/>
          </a:prstGeom>
          <a:noFill/>
          <a:ln>
            <a:noFill/>
          </a:ln>
        </p:spPr>
      </p:pic>
      <p:pic>
        <p:nvPicPr>
          <p:cNvPr id="231" name="Google Shape;231;p32"/>
          <p:cNvPicPr preferRelativeResize="0"/>
          <p:nvPr/>
        </p:nvPicPr>
        <p:blipFill>
          <a:blip r:embed="rId4">
            <a:alphaModFix/>
          </a:blip>
          <a:stretch>
            <a:fillRect/>
          </a:stretch>
        </p:blipFill>
        <p:spPr>
          <a:xfrm>
            <a:off x="7254032" y="3751439"/>
            <a:ext cx="1388747" cy="1736276"/>
          </a:xfrm>
          <a:prstGeom prst="rect">
            <a:avLst/>
          </a:prstGeom>
          <a:noFill/>
          <a:ln>
            <a:noFill/>
          </a:ln>
        </p:spPr>
      </p:pic>
      <p:pic>
        <p:nvPicPr>
          <p:cNvPr id="2" name="Picture 1"/>
          <p:cNvPicPr>
            <a:picLocks noChangeAspect="1"/>
          </p:cNvPicPr>
          <p:nvPr/>
        </p:nvPicPr>
        <p:blipFill>
          <a:blip r:embed="rId5"/>
          <a:stretch>
            <a:fillRect/>
          </a:stretch>
        </p:blipFill>
        <p:spPr>
          <a:xfrm>
            <a:off x="5585870" y="3735175"/>
            <a:ext cx="1075787" cy="174548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p:nvPr/>
        </p:nvSpPr>
        <p:spPr>
          <a:xfrm>
            <a:off x="385514" y="272953"/>
            <a:ext cx="11476500" cy="61680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GOVERNMENT FAILURE &amp; LIMITATIONS</a:t>
            </a:r>
            <a:endParaRPr sz="1600" b="1">
              <a:solidFill>
                <a:schemeClr val="dk1"/>
              </a:solidFill>
              <a:latin typeface="Open Sans"/>
              <a:ea typeface="Open Sans"/>
              <a:cs typeface="Open Sans"/>
              <a:sym typeface="Open Sans"/>
            </a:endParaRPr>
          </a:p>
        </p:txBody>
      </p:sp>
      <p:sp>
        <p:nvSpPr>
          <p:cNvPr id="244" name="Google Shape;244;p34"/>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45" name="Google Shape;245;p34"/>
          <p:cNvSpPr txBox="1"/>
          <p:nvPr/>
        </p:nvSpPr>
        <p:spPr>
          <a:xfrm>
            <a:off x="4912167" y="1255738"/>
            <a:ext cx="4531926" cy="108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200" b="1" dirty="0">
                <a:solidFill>
                  <a:srgbClr val="5C0C4B"/>
                </a:solidFill>
                <a:latin typeface="Times New Roman" panose="02020603050405020304" pitchFamily="18" charset="0"/>
                <a:ea typeface="Open Sans"/>
                <a:cs typeface="Times New Roman" panose="02020603050405020304" pitchFamily="18" charset="0"/>
                <a:sym typeface="Open Sans"/>
              </a:rPr>
              <a:t>Assume voters</a:t>
            </a:r>
            <a:r>
              <a:rPr lang="en-US" sz="3200" b="1" dirty="0">
                <a:solidFill>
                  <a:srgbClr val="5C0C4B"/>
                </a:solidFill>
                <a:latin typeface="Open Sans"/>
                <a:ea typeface="Open Sans"/>
                <a:cs typeface="Open Sans"/>
                <a:sym typeface="Open Sans"/>
              </a:rPr>
              <a:t> …</a:t>
            </a:r>
            <a:endParaRPr sz="3200" dirty="0">
              <a:latin typeface="Open Sans SemiBold"/>
              <a:ea typeface="Open Sans SemiBold"/>
              <a:cs typeface="Open Sans SemiBold"/>
              <a:sym typeface="Open Sans SemiBold"/>
            </a:endParaRPr>
          </a:p>
        </p:txBody>
      </p:sp>
      <p:sp>
        <p:nvSpPr>
          <p:cNvPr id="246" name="Google Shape;246;p34"/>
          <p:cNvSpPr txBox="1"/>
          <p:nvPr/>
        </p:nvSpPr>
        <p:spPr>
          <a:xfrm>
            <a:off x="1047332" y="2141256"/>
            <a:ext cx="10336217" cy="1954500"/>
          </a:xfrm>
          <a:prstGeom prst="rect">
            <a:avLst/>
          </a:prstGeom>
          <a:noFill/>
          <a:ln>
            <a:noFill/>
          </a:ln>
        </p:spPr>
        <p:txBody>
          <a:bodyPr spcFirstLastPara="1" wrap="square" lIns="91425" tIns="91425" rIns="91425" bIns="91425" anchor="t" anchorCtr="0">
            <a:noAutofit/>
          </a:bodyPr>
          <a:lstStyle/>
          <a:p>
            <a:pPr marL="457200" lvl="0" indent="-431800" rtl="0">
              <a:lnSpc>
                <a:spcPct val="115000"/>
              </a:lnSpc>
              <a:spcBef>
                <a:spcPts val="0"/>
              </a:spcBef>
              <a:spcAft>
                <a:spcPts val="0"/>
              </a:spcAft>
              <a:buClr>
                <a:schemeClr val="dk1"/>
              </a:buClr>
              <a:buSzPts val="3200"/>
              <a:buFont typeface="Open Sans SemiBold"/>
              <a:buAutoNum type="arabicPeriod"/>
            </a:pPr>
            <a:r>
              <a:rPr lang="en-US" sz="2800" dirty="0">
                <a:solidFill>
                  <a:schemeClr val="dk1"/>
                </a:solidFill>
                <a:latin typeface="Times New Roman" panose="02020603050405020304" pitchFamily="18" charset="0"/>
                <a:ea typeface="Open Sans SemiBold"/>
                <a:cs typeface="Times New Roman" panose="02020603050405020304" pitchFamily="18" charset="0"/>
                <a:sym typeface="Open Sans SemiBold"/>
              </a:rPr>
              <a:t>choose the winner by a democratic process.</a:t>
            </a:r>
            <a:endParaRPr sz="28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457200" lvl="0" indent="-431800" rtl="0">
              <a:lnSpc>
                <a:spcPct val="115000"/>
              </a:lnSpc>
              <a:spcBef>
                <a:spcPts val="0"/>
              </a:spcBef>
              <a:spcAft>
                <a:spcPts val="0"/>
              </a:spcAft>
              <a:buClr>
                <a:schemeClr val="dk1"/>
              </a:buClr>
              <a:buSzPts val="3200"/>
              <a:buFont typeface="Open Sans SemiBold"/>
              <a:buAutoNum type="arabicPeriod"/>
            </a:pPr>
            <a:r>
              <a:rPr lang="en-US" sz="2800" dirty="0">
                <a:solidFill>
                  <a:schemeClr val="dk1"/>
                </a:solidFill>
                <a:latin typeface="Times New Roman" panose="02020603050405020304" pitchFamily="18" charset="0"/>
                <a:ea typeface="Open Sans SemiBold"/>
                <a:cs typeface="Times New Roman" panose="02020603050405020304" pitchFamily="18" charset="0"/>
                <a:sym typeface="Open Sans SemiBold"/>
              </a:rPr>
              <a:t>votes truthfully or sincerely (according to their actual preferences).</a:t>
            </a:r>
            <a:endParaRPr sz="2800" dirty="0">
              <a:latin typeface="Times New Roman" panose="02020603050405020304" pitchFamily="18" charset="0"/>
              <a:cs typeface="Times New Roman" panose="02020603050405020304" pitchFamily="18" charset="0"/>
            </a:endParaRPr>
          </a:p>
        </p:txBody>
      </p:sp>
      <p:cxnSp>
        <p:nvCxnSpPr>
          <p:cNvPr id="247" name="Google Shape;247;p34"/>
          <p:cNvCxnSpPr/>
          <p:nvPr/>
        </p:nvCxnSpPr>
        <p:spPr>
          <a:xfrm rot="10800000" flipH="1">
            <a:off x="4912167" y="1924786"/>
            <a:ext cx="3307800" cy="8700"/>
          </a:xfrm>
          <a:prstGeom prst="straightConnector1">
            <a:avLst/>
          </a:prstGeom>
          <a:noFill/>
          <a:ln w="28575" cap="flat" cmpd="sng">
            <a:solidFill>
              <a:srgbClr val="5C0C4B"/>
            </a:solidFill>
            <a:prstDash val="solid"/>
            <a:miter lim="800000"/>
            <a:headEnd type="none" w="sm" len="sm"/>
            <a:tailEnd type="none" w="sm" len="sm"/>
          </a:ln>
        </p:spPr>
      </p:cxnSp>
      <p:sp>
        <p:nvSpPr>
          <p:cNvPr id="248" name="Google Shape;248;p34"/>
          <p:cNvSpPr txBox="1"/>
          <p:nvPr/>
        </p:nvSpPr>
        <p:spPr>
          <a:xfrm>
            <a:off x="2694570" y="3653332"/>
            <a:ext cx="7936808" cy="116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Q:   </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Which candidate will be elected?</a:t>
            </a:r>
            <a:endParaRPr sz="2800" dirty="0">
              <a:solidFill>
                <a:schemeClr val="dk1"/>
              </a:solidFill>
              <a:latin typeface="Times New Roman" panose="02020603050405020304" pitchFamily="18" charset="0"/>
              <a:ea typeface="Open Sans"/>
              <a:cs typeface="Times New Roman" panose="02020603050405020304" pitchFamily="18" charset="0"/>
              <a:sym typeface="Open Sans"/>
            </a:endParaRPr>
          </a:p>
          <a:p>
            <a:pPr marL="0" lvl="0" indent="0" rtl="0">
              <a:spcBef>
                <a:spcPts val="0"/>
              </a:spcBef>
              <a:spcAft>
                <a:spcPts val="0"/>
              </a:spcAft>
              <a:buNone/>
              <a:tabLst>
                <a:tab pos="690563" algn="l"/>
                <a:tab pos="739775" algn="l"/>
              </a:tabLst>
            </a:pP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A:   </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Depends on “voting process” &amp; “rules”                                         	used to decide how the winner is elected</a:t>
            </a: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 </a:t>
            </a:r>
            <a:endParaRPr sz="2800" b="1"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28FE26-3130-CB75-218B-4A6046E20C56}"/>
              </a:ext>
            </a:extLst>
          </p:cNvPr>
          <p:cNvPicPr>
            <a:picLocks noChangeAspect="1"/>
          </p:cNvPicPr>
          <p:nvPr/>
        </p:nvPicPr>
        <p:blipFill>
          <a:blip r:embed="rId2"/>
          <a:stretch>
            <a:fillRect/>
          </a:stretch>
        </p:blipFill>
        <p:spPr>
          <a:xfrm>
            <a:off x="6797125" y="992932"/>
            <a:ext cx="5176628" cy="3003016"/>
          </a:xfrm>
          <a:prstGeom prst="rect">
            <a:avLst/>
          </a:prstGeom>
        </p:spPr>
      </p:pic>
      <p:sp>
        <p:nvSpPr>
          <p:cNvPr id="6" name="Google Shape;236;p33">
            <a:extLst>
              <a:ext uri="{FF2B5EF4-FFF2-40B4-BE49-F238E27FC236}">
                <a16:creationId xmlns:a16="http://schemas.microsoft.com/office/drawing/2014/main" id="{6FF24817-022C-27A8-2045-5B13F530CE2C}"/>
              </a:ext>
            </a:extLst>
          </p:cNvPr>
          <p:cNvSpPr/>
          <p:nvPr/>
        </p:nvSpPr>
        <p:spPr>
          <a:xfrm>
            <a:off x="497253" y="160936"/>
            <a:ext cx="11476500" cy="54562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2400" b="1" dirty="0">
                <a:solidFill>
                  <a:schemeClr val="dk1"/>
                </a:solidFill>
                <a:latin typeface="Open Sans"/>
                <a:ea typeface="Open Sans"/>
                <a:cs typeface="Open Sans"/>
                <a:sym typeface="Open Sans"/>
              </a:rPr>
              <a:t>   </a:t>
            </a:r>
            <a:r>
              <a:rPr lang="en-US" sz="2400" b="1" dirty="0">
                <a:solidFill>
                  <a:schemeClr val="dk1"/>
                </a:solidFill>
                <a:latin typeface="Times New Roman" panose="02020603050405020304" pitchFamily="18" charset="0"/>
                <a:ea typeface="Open Sans"/>
                <a:cs typeface="Times New Roman" panose="02020603050405020304" pitchFamily="18" charset="0"/>
                <a:sym typeface="Open Sans"/>
              </a:rPr>
              <a:t>GOVERNMENT FAILURE &amp; LIMITATIONS</a:t>
            </a:r>
            <a:endParaRPr sz="2400" b="1"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7" name="Google Shape;244;p34">
            <a:extLst>
              <a:ext uri="{FF2B5EF4-FFF2-40B4-BE49-F238E27FC236}">
                <a16:creationId xmlns:a16="http://schemas.microsoft.com/office/drawing/2014/main" id="{5640C498-27D2-B6E4-86F3-69BDD8B10FF6}"/>
              </a:ext>
            </a:extLst>
          </p:cNvPr>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8" name="Rectangle 7">
            <a:extLst>
              <a:ext uri="{FF2B5EF4-FFF2-40B4-BE49-F238E27FC236}">
                <a16:creationId xmlns:a16="http://schemas.microsoft.com/office/drawing/2014/main" id="{0DF93E7E-0A5B-3456-CA18-D3BB421680C2}"/>
              </a:ext>
            </a:extLst>
          </p:cNvPr>
          <p:cNvSpPr/>
          <p:nvPr/>
        </p:nvSpPr>
        <p:spPr>
          <a:xfrm>
            <a:off x="803419" y="992932"/>
            <a:ext cx="3749744" cy="584775"/>
          </a:xfrm>
          <a:prstGeom prst="rect">
            <a:avLst/>
          </a:prstGeom>
        </p:spPr>
        <p:txBody>
          <a:bodyPr wrap="none">
            <a:spAutoFit/>
          </a:bodyPr>
          <a:lstStyle/>
          <a:p>
            <a:r>
              <a:rPr lang="en-US" sz="32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Plurality of the Vote</a:t>
            </a:r>
            <a:endParaRPr lang="en-US" sz="3200" dirty="0"/>
          </a:p>
        </p:txBody>
      </p:sp>
      <p:sp>
        <p:nvSpPr>
          <p:cNvPr id="9" name="Google Shape;255;p35">
            <a:extLst>
              <a:ext uri="{FF2B5EF4-FFF2-40B4-BE49-F238E27FC236}">
                <a16:creationId xmlns:a16="http://schemas.microsoft.com/office/drawing/2014/main" id="{A63AC306-5786-44EB-9C4D-CBBE1D915472}"/>
              </a:ext>
            </a:extLst>
          </p:cNvPr>
          <p:cNvSpPr txBox="1"/>
          <p:nvPr/>
        </p:nvSpPr>
        <p:spPr>
          <a:xfrm>
            <a:off x="110915" y="1418163"/>
            <a:ext cx="12192000" cy="4733281"/>
          </a:xfrm>
          <a:prstGeom prst="rect">
            <a:avLst/>
          </a:prstGeom>
          <a:noFill/>
          <a:ln>
            <a:noFill/>
          </a:ln>
        </p:spPr>
        <p:txBody>
          <a:bodyPr spcFirstLastPara="1" wrap="square" lIns="91425" tIns="91425" rIns="91425" bIns="91425" anchor="t" anchorCtr="0">
            <a:noAutofit/>
          </a:bodyPr>
          <a:lstStyle/>
          <a:p>
            <a:pPr lvl="0" defTabSz="844550">
              <a:lnSpc>
                <a:spcPct val="115000"/>
              </a:lnSpc>
              <a:spcBef>
                <a:spcPts val="0"/>
              </a:spcBef>
              <a:spcAft>
                <a:spcPts val="0"/>
              </a:spcAft>
              <a:buNone/>
            </a:pPr>
            <a:r>
              <a:rPr lang="en-US" sz="3500" b="1" dirty="0">
                <a:latin typeface="Times New Roman" panose="02020603050405020304" pitchFamily="18" charset="0"/>
                <a:ea typeface="Open Sans"/>
                <a:cs typeface="Times New Roman" panose="02020603050405020304" pitchFamily="18" charset="0"/>
                <a:sym typeface="Open Sans"/>
              </a:rPr>
              <a:t>	</a:t>
            </a:r>
            <a:br>
              <a:rPr lang="en-US" sz="3000" dirty="0">
                <a:latin typeface="Times New Roman" panose="02020603050405020304" pitchFamily="18" charset="0"/>
                <a:ea typeface="Open Sans SemiBold"/>
                <a:cs typeface="Times New Roman" panose="02020603050405020304" pitchFamily="18" charset="0"/>
                <a:sym typeface="Open Sans SemiBold"/>
              </a:rPr>
            </a:br>
            <a:r>
              <a:rPr lang="en-US" sz="2500" dirty="0">
                <a:latin typeface="Times New Roman" panose="02020603050405020304" pitchFamily="18" charset="0"/>
                <a:ea typeface="Open Sans SemiBold"/>
                <a:cs typeface="Times New Roman" panose="02020603050405020304" pitchFamily="18" charset="0"/>
                <a:sym typeface="Open Sans SemiBold"/>
              </a:rPr>
              <a:t>[v] and [vi] vote for </a:t>
            </a:r>
            <a:r>
              <a:rPr lang="en-US" sz="2500" b="1" dirty="0">
                <a:latin typeface="Times New Roman" panose="02020603050405020304" pitchFamily="18" charset="0"/>
                <a:ea typeface="Open Sans SemiBold"/>
                <a:cs typeface="Times New Roman" panose="02020603050405020304" pitchFamily="18" charset="0"/>
                <a:sym typeface="Open Sans SemiBold"/>
              </a:rPr>
              <a:t>D</a:t>
            </a:r>
            <a:r>
              <a:rPr lang="en-US" sz="2500" dirty="0">
                <a:latin typeface="Times New Roman" panose="02020603050405020304" pitchFamily="18" charset="0"/>
                <a:ea typeface="Open Sans SemiBold"/>
                <a:cs typeface="Times New Roman" panose="02020603050405020304" pitchFamily="18" charset="0"/>
                <a:sym typeface="Open Sans SemiBold"/>
              </a:rPr>
              <a:t> =&gt; (10% + 28% = 38%)                                                                                       				</a:t>
            </a:r>
            <a:r>
              <a:rPr lang="en-US" sz="2000" dirty="0">
                <a:latin typeface="Times New Roman" panose="02020603050405020304" pitchFamily="18" charset="0"/>
                <a:ea typeface="Open Sans SemiBold"/>
                <a:cs typeface="Times New Roman" panose="02020603050405020304" pitchFamily="18" charset="0"/>
                <a:sym typeface="Open Sans SemiBold"/>
              </a:rPr>
              <a:t>(Donald has a </a:t>
            </a:r>
            <a:r>
              <a:rPr lang="en-US" sz="2000" b="1" dirty="0">
                <a:latin typeface="Times New Roman" panose="02020603050405020304" pitchFamily="18" charset="0"/>
                <a:ea typeface="Open Sans SemiBold"/>
                <a:cs typeface="Times New Roman" panose="02020603050405020304" pitchFamily="18" charset="0"/>
                <a:sym typeface="Open Sans SemiBold"/>
              </a:rPr>
              <a:t>Plurality</a:t>
            </a:r>
            <a:r>
              <a:rPr lang="en-US" sz="2000" dirty="0">
                <a:latin typeface="Times New Roman" panose="02020603050405020304" pitchFamily="18" charset="0"/>
                <a:ea typeface="Open Sans SemiBold"/>
                <a:cs typeface="Times New Roman" panose="02020603050405020304" pitchFamily="18" charset="0"/>
                <a:sym typeface="Open Sans SemiBold"/>
              </a:rPr>
              <a:t>)</a:t>
            </a:r>
            <a:br>
              <a:rPr lang="en-US" sz="2000" dirty="0">
                <a:latin typeface="Times New Roman" panose="02020603050405020304" pitchFamily="18" charset="0"/>
                <a:ea typeface="Open Sans SemiBold"/>
                <a:cs typeface="Times New Roman" panose="02020603050405020304" pitchFamily="18" charset="0"/>
                <a:sym typeface="Open Sans SemiBold"/>
              </a:rPr>
            </a:br>
            <a:r>
              <a:rPr lang="en-US" sz="2500" dirty="0">
                <a:latin typeface="Times New Roman" panose="02020603050405020304" pitchFamily="18" charset="0"/>
                <a:ea typeface="Open Sans SemiBold"/>
                <a:cs typeface="Times New Roman" panose="02020603050405020304" pitchFamily="18" charset="0"/>
                <a:sym typeface="Open Sans SemiBold"/>
              </a:rPr>
              <a:t>[ii] and [iv] vote for </a:t>
            </a:r>
            <a:r>
              <a:rPr lang="en-US" sz="2500" b="1" dirty="0">
                <a:latin typeface="Times New Roman" panose="02020603050405020304" pitchFamily="18" charset="0"/>
                <a:ea typeface="Open Sans SemiBold"/>
                <a:cs typeface="Times New Roman" panose="02020603050405020304" pitchFamily="18" charset="0"/>
                <a:sym typeface="Open Sans SemiBold"/>
              </a:rPr>
              <a:t>H</a:t>
            </a:r>
            <a:r>
              <a:rPr lang="en-US" sz="2500" dirty="0">
                <a:latin typeface="Times New Roman" panose="02020603050405020304" pitchFamily="18" charset="0"/>
                <a:ea typeface="Open Sans SemiBold"/>
                <a:cs typeface="Times New Roman" panose="02020603050405020304" pitchFamily="18" charset="0"/>
                <a:sym typeface="Open Sans SemiBold"/>
              </a:rPr>
              <a:t> =&gt; (22% + 14% = 36%)</a:t>
            </a:r>
            <a:br>
              <a:rPr lang="en-US" sz="2500" dirty="0">
                <a:latin typeface="Times New Roman" panose="02020603050405020304" pitchFamily="18" charset="0"/>
                <a:ea typeface="Open Sans SemiBold"/>
                <a:cs typeface="Times New Roman" panose="02020603050405020304" pitchFamily="18" charset="0"/>
                <a:sym typeface="Open Sans SemiBold"/>
              </a:rPr>
            </a:br>
            <a:r>
              <a:rPr lang="en-US" sz="2500" dirty="0">
                <a:latin typeface="Times New Roman" panose="02020603050405020304" pitchFamily="18" charset="0"/>
                <a:ea typeface="Open Sans SemiBold"/>
                <a:cs typeface="Times New Roman" panose="02020603050405020304" pitchFamily="18" charset="0"/>
                <a:sym typeface="Open Sans SemiBold"/>
              </a:rPr>
              <a:t>[</a:t>
            </a:r>
            <a:r>
              <a:rPr lang="en-US" sz="2500" dirty="0" err="1">
                <a:latin typeface="Times New Roman" panose="02020603050405020304" pitchFamily="18" charset="0"/>
                <a:ea typeface="Open Sans SemiBold"/>
                <a:cs typeface="Times New Roman" panose="02020603050405020304" pitchFamily="18" charset="0"/>
                <a:sym typeface="Open Sans SemiBold"/>
              </a:rPr>
              <a:t>i</a:t>
            </a:r>
            <a:r>
              <a:rPr lang="en-US" sz="2500" dirty="0">
                <a:latin typeface="Times New Roman" panose="02020603050405020304" pitchFamily="18" charset="0"/>
                <a:ea typeface="Open Sans SemiBold"/>
                <a:cs typeface="Times New Roman" panose="02020603050405020304" pitchFamily="18" charset="0"/>
                <a:sym typeface="Open Sans SemiBold"/>
              </a:rPr>
              <a:t>] and  [iii] vote for </a:t>
            </a:r>
            <a:r>
              <a:rPr lang="en-US" sz="2500" b="1" dirty="0">
                <a:latin typeface="Times New Roman" panose="02020603050405020304" pitchFamily="18" charset="0"/>
                <a:ea typeface="Open Sans SemiBold"/>
                <a:cs typeface="Times New Roman" panose="02020603050405020304" pitchFamily="18" charset="0"/>
                <a:sym typeface="Open Sans SemiBold"/>
              </a:rPr>
              <a:t>T </a:t>
            </a:r>
            <a:r>
              <a:rPr lang="en-US" sz="2500" dirty="0">
                <a:latin typeface="Times New Roman" panose="02020603050405020304" pitchFamily="18" charset="0"/>
                <a:ea typeface="Open Sans SemiBold"/>
                <a:cs typeface="Times New Roman" panose="02020603050405020304" pitchFamily="18" charset="0"/>
                <a:sym typeface="Open Sans SemiBold"/>
              </a:rPr>
              <a:t>=&gt; (20% +  06% = 26%)</a:t>
            </a:r>
            <a:br>
              <a:rPr lang="en-US" sz="2600" dirty="0">
                <a:latin typeface="Open Sans SemiBold"/>
                <a:ea typeface="Open Sans SemiBold"/>
                <a:cs typeface="Open Sans SemiBold"/>
                <a:sym typeface="Open Sans SemiBold"/>
              </a:rPr>
            </a:br>
            <a:endParaRPr sz="1000" dirty="0">
              <a:latin typeface="Open Sans SemiBold"/>
              <a:ea typeface="Open Sans SemiBold"/>
              <a:cs typeface="Open Sans SemiBold"/>
              <a:sym typeface="Open Sans SemiBold"/>
            </a:endParaRPr>
          </a:p>
          <a:p>
            <a:pPr lvl="0" algn="ctr">
              <a:lnSpc>
                <a:spcPct val="115000"/>
              </a:lnSpc>
              <a:buClr>
                <a:schemeClr val="dk1"/>
              </a:buClr>
              <a:buSzPts val="1100"/>
            </a:pPr>
            <a:r>
              <a:rPr lang="en-US" sz="2500" b="1" dirty="0">
                <a:solidFill>
                  <a:srgbClr val="5C0C4B"/>
                </a:solidFill>
                <a:latin typeface="Times New Roman" panose="02020603050405020304" pitchFamily="18" charset="0"/>
                <a:ea typeface="Open Sans ExtraBold"/>
                <a:cs typeface="Times New Roman" panose="02020603050405020304" pitchFamily="18" charset="0"/>
                <a:sym typeface="Open Sans ExtraBold"/>
              </a:rPr>
              <a:t>Does This Outcome Reflect the “Will of the People?”</a:t>
            </a:r>
            <a:endParaRPr sz="2500" dirty="0">
              <a:solidFill>
                <a:srgbClr val="800080"/>
              </a:solidFill>
              <a:latin typeface="Times New Roman" panose="02020603050405020304" pitchFamily="18" charset="0"/>
              <a:ea typeface="Open Sans SemiBold"/>
              <a:cs typeface="Times New Roman" panose="02020603050405020304" pitchFamily="18" charset="0"/>
              <a:sym typeface="Open Sans SemiBold"/>
            </a:endParaRPr>
          </a:p>
          <a:p>
            <a:pPr lvl="0" algn="ctr"/>
            <a:r>
              <a:rPr lang="en-US" sz="2500" dirty="0">
                <a:latin typeface="Times New Roman" panose="02020603050405020304" pitchFamily="18" charset="0"/>
                <a:ea typeface="Open Sans SemiBold"/>
                <a:cs typeface="Times New Roman" panose="02020603050405020304" pitchFamily="18" charset="0"/>
                <a:sym typeface="Open Sans SemiBold"/>
              </a:rPr>
              <a:t>Donald has the plurality of votes, yet least preferred by the largest number                                           (38% vs. 62% [= H’s 36% + T’s 26%]), of people  </a:t>
            </a:r>
            <a:endParaRPr lang="en-US" sz="2200" dirty="0">
              <a:latin typeface="Times New Roman" panose="02020603050405020304" pitchFamily="18" charset="0"/>
              <a:ea typeface="Open Sans SemiBold"/>
              <a:cs typeface="Times New Roman" panose="02020603050405020304" pitchFamily="18" charset="0"/>
              <a:sym typeface="Open Sans SemiBold"/>
            </a:endParaRPr>
          </a:p>
          <a:p>
            <a:pPr marL="914400" lvl="0" indent="0" rtl="0">
              <a:spcBef>
                <a:spcPts val="0"/>
              </a:spcBef>
              <a:spcAft>
                <a:spcPts val="0"/>
              </a:spcAft>
              <a:buNone/>
            </a:pPr>
            <a:endParaRPr sz="2600" dirty="0">
              <a:latin typeface="Times New Roman" panose="02020603050405020304" pitchFamily="18" charset="0"/>
              <a:ea typeface="Open Sans SemiBold"/>
              <a:cs typeface="Times New Roman" panose="02020603050405020304" pitchFamily="18" charset="0"/>
              <a:sym typeface="Open Sans SemiBold"/>
            </a:endParaRPr>
          </a:p>
        </p:txBody>
      </p:sp>
      <p:cxnSp>
        <p:nvCxnSpPr>
          <p:cNvPr id="10" name="Google Shape;247;p34">
            <a:extLst>
              <a:ext uri="{FF2B5EF4-FFF2-40B4-BE49-F238E27FC236}">
                <a16:creationId xmlns:a16="http://schemas.microsoft.com/office/drawing/2014/main" id="{233092B2-AEF4-6FCA-D9DC-2C8A447E4A79}"/>
              </a:ext>
            </a:extLst>
          </p:cNvPr>
          <p:cNvCxnSpPr/>
          <p:nvPr/>
        </p:nvCxnSpPr>
        <p:spPr>
          <a:xfrm rot="10800000" flipH="1">
            <a:off x="1024391" y="1664179"/>
            <a:ext cx="3307800" cy="8700"/>
          </a:xfrm>
          <a:prstGeom prst="straightConnector1">
            <a:avLst/>
          </a:prstGeom>
          <a:noFill/>
          <a:ln w="28575" cap="flat" cmpd="sng">
            <a:solidFill>
              <a:srgbClr val="5C0C4B"/>
            </a:solidFill>
            <a:prstDash val="solid"/>
            <a:miter lim="800000"/>
            <a:headEnd type="none" w="sm" len="sm"/>
            <a:tailEnd type="none" w="sm" len="sm"/>
          </a:ln>
        </p:spPr>
      </p:cxnSp>
      <p:sp>
        <p:nvSpPr>
          <p:cNvPr id="3" name="TextBox 2">
            <a:extLst>
              <a:ext uri="{FF2B5EF4-FFF2-40B4-BE49-F238E27FC236}">
                <a16:creationId xmlns:a16="http://schemas.microsoft.com/office/drawing/2014/main" id="{9B0F9D01-AC44-46BA-AF2F-88DA3647B2D6}"/>
              </a:ext>
            </a:extLst>
          </p:cNvPr>
          <p:cNvSpPr txBox="1"/>
          <p:nvPr/>
        </p:nvSpPr>
        <p:spPr>
          <a:xfrm>
            <a:off x="868224" y="5448309"/>
            <a:ext cx="10677381" cy="461665"/>
          </a:xfrm>
          <a:prstGeom prst="rect">
            <a:avLst/>
          </a:prstGeom>
          <a:noFill/>
        </p:spPr>
        <p:txBody>
          <a:bodyPr wrap="square">
            <a:spAutoFit/>
          </a:bodyPr>
          <a:lstStyle/>
          <a:p>
            <a:pPr lvl="0" algn="ctr" rtl="0">
              <a:spcBef>
                <a:spcPts val="0"/>
              </a:spcBef>
              <a:spcAft>
                <a:spcPts val="0"/>
              </a:spcAft>
              <a:buNone/>
            </a:pPr>
            <a:r>
              <a:rPr lang="en-US" sz="2400" i="1" dirty="0">
                <a:latin typeface="Times New Roman" panose="02020603050405020304" pitchFamily="18" charset="0"/>
                <a:ea typeface="Open Sans SemiBold"/>
                <a:cs typeface="Times New Roman" panose="02020603050405020304" pitchFamily="18" charset="0"/>
                <a:sym typeface="Open Sans SemiBold"/>
              </a:rPr>
              <a:t>—  “</a:t>
            </a:r>
            <a:r>
              <a:rPr lang="en-US" sz="2400" b="1" i="1" dirty="0">
                <a:latin typeface="Times New Roman" panose="02020603050405020304" pitchFamily="18" charset="0"/>
                <a:ea typeface="Open Sans SemiBold"/>
                <a:cs typeface="Times New Roman" panose="02020603050405020304" pitchFamily="18" charset="0"/>
                <a:sym typeface="Open Sans SemiBold"/>
              </a:rPr>
              <a:t>Voting process</a:t>
            </a:r>
            <a:r>
              <a:rPr lang="en-US" sz="2400" i="1" dirty="0">
                <a:latin typeface="Times New Roman" panose="02020603050405020304" pitchFamily="18" charset="0"/>
                <a:ea typeface="Open Sans SemiBold"/>
                <a:cs typeface="Times New Roman" panose="02020603050405020304" pitchFamily="18" charset="0"/>
                <a:sym typeface="Open Sans SemiBold"/>
              </a:rPr>
              <a:t>” is the method used to decide the winner —</a:t>
            </a:r>
          </a:p>
        </p:txBody>
      </p:sp>
    </p:spTree>
    <p:extLst>
      <p:ext uri="{BB962C8B-B14F-4D97-AF65-F5344CB8AC3E}">
        <p14:creationId xmlns:p14="http://schemas.microsoft.com/office/powerpoint/2010/main" val="2108661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21119F-B4D6-5C2B-ED3F-2AA7C0665578}"/>
              </a:ext>
            </a:extLst>
          </p:cNvPr>
          <p:cNvSpPr txBox="1"/>
          <p:nvPr/>
        </p:nvSpPr>
        <p:spPr>
          <a:xfrm>
            <a:off x="477520" y="760909"/>
            <a:ext cx="11623040" cy="5170646"/>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Consider a situation in which three different candidates (Donald, Hillary, and Gary – denoted D, H, and G) are seeking an office. The person to fill the position will be decided by a vote.  Voter preferences are summarized by the table below.  Assume throughout that all people vote sincerely/truthfully (i.e., in-line with their actual preferences).</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In an election between all three candidates, __________ would receive the most votes.</a:t>
            </a:r>
          </a:p>
          <a:p>
            <a:r>
              <a:rPr lang="en-US" sz="2200" dirty="0">
                <a:latin typeface="Times New Roman" panose="02020603050405020304" pitchFamily="18" charset="0"/>
                <a:cs typeface="Times New Roman" panose="02020603050405020304" pitchFamily="18" charset="0"/>
              </a:rPr>
              <a:t>a.	Donald	c.	Hillary</a:t>
            </a:r>
          </a:p>
          <a:p>
            <a:r>
              <a:rPr lang="en-US" sz="2200" dirty="0">
                <a:latin typeface="Times New Roman" panose="02020603050405020304" pitchFamily="18" charset="0"/>
                <a:cs typeface="Times New Roman" panose="02020603050405020304" pitchFamily="18" charset="0"/>
              </a:rPr>
              <a:t>b.	Gary	d.	None of the choices is correct.</a:t>
            </a: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ANS:	A</a:t>
            </a:r>
          </a:p>
        </p:txBody>
      </p:sp>
      <p:pic>
        <p:nvPicPr>
          <p:cNvPr id="5" name="Picture 4">
            <a:extLst>
              <a:ext uri="{FF2B5EF4-FFF2-40B4-BE49-F238E27FC236}">
                <a16:creationId xmlns:a16="http://schemas.microsoft.com/office/drawing/2014/main" id="{A5E7A83F-0248-9E31-5D1D-C1E4E6516258}"/>
              </a:ext>
            </a:extLst>
          </p:cNvPr>
          <p:cNvPicPr>
            <a:picLocks noChangeAspect="1"/>
          </p:cNvPicPr>
          <p:nvPr/>
        </p:nvPicPr>
        <p:blipFill>
          <a:blip r:embed="rId2"/>
          <a:stretch>
            <a:fillRect/>
          </a:stretch>
        </p:blipFill>
        <p:spPr>
          <a:xfrm>
            <a:off x="2834357" y="2374757"/>
            <a:ext cx="6523285" cy="1653683"/>
          </a:xfrm>
          <a:prstGeom prst="rect">
            <a:avLst/>
          </a:prstGeom>
        </p:spPr>
      </p:pic>
      <p:sp>
        <p:nvSpPr>
          <p:cNvPr id="7" name="TextBox 6">
            <a:extLst>
              <a:ext uri="{FF2B5EF4-FFF2-40B4-BE49-F238E27FC236}">
                <a16:creationId xmlns:a16="http://schemas.microsoft.com/office/drawing/2014/main" id="{848D331C-7FBB-4C67-B4BA-B509E2113655}"/>
              </a:ext>
            </a:extLst>
          </p:cNvPr>
          <p:cNvSpPr txBox="1"/>
          <p:nvPr/>
        </p:nvSpPr>
        <p:spPr>
          <a:xfrm>
            <a:off x="9301673" y="4688181"/>
            <a:ext cx="2672080" cy="95410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1st Choice</a:t>
            </a:r>
          </a:p>
          <a:p>
            <a:r>
              <a:rPr lang="en-US" sz="1400" dirty="0">
                <a:latin typeface="Times New Roman" panose="02020603050405020304" pitchFamily="18" charset="0"/>
                <a:cs typeface="Times New Roman" panose="02020603050405020304" pitchFamily="18" charset="0"/>
              </a:rPr>
              <a:t>Gary: 22% + 9% 	= 31%</a:t>
            </a:r>
          </a:p>
          <a:p>
            <a:r>
              <a:rPr lang="en-US" sz="1400" dirty="0">
                <a:latin typeface="Times New Roman" panose="02020603050405020304" pitchFamily="18" charset="0"/>
                <a:cs typeface="Times New Roman" panose="02020603050405020304" pitchFamily="18" charset="0"/>
              </a:rPr>
              <a:t>Hillary: 18% + 12% 	= 30%</a:t>
            </a:r>
          </a:p>
          <a:p>
            <a:r>
              <a:rPr lang="en-US" sz="1400" dirty="0">
                <a:latin typeface="Times New Roman" panose="02020603050405020304" pitchFamily="18" charset="0"/>
                <a:cs typeface="Times New Roman" panose="02020603050405020304" pitchFamily="18" charset="0"/>
              </a:rPr>
              <a:t>Donald: 12% + 27% 	= 39%</a:t>
            </a:r>
          </a:p>
        </p:txBody>
      </p:sp>
      <p:sp>
        <p:nvSpPr>
          <p:cNvPr id="8" name="Google Shape;236;p33">
            <a:extLst>
              <a:ext uri="{FF2B5EF4-FFF2-40B4-BE49-F238E27FC236}">
                <a16:creationId xmlns:a16="http://schemas.microsoft.com/office/drawing/2014/main" id="{03E10DA2-BCCB-1210-8688-E6032BE4D415}"/>
              </a:ext>
            </a:extLst>
          </p:cNvPr>
          <p:cNvSpPr/>
          <p:nvPr/>
        </p:nvSpPr>
        <p:spPr>
          <a:xfrm>
            <a:off x="497253" y="160936"/>
            <a:ext cx="11476500" cy="545620"/>
          </a:xfrm>
          <a:prstGeom prst="rect">
            <a:avLst/>
          </a:prstGeom>
          <a:noFill/>
          <a:ln w="28575"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2400" b="1" dirty="0">
                <a:solidFill>
                  <a:schemeClr val="dk1"/>
                </a:solidFill>
                <a:latin typeface="Open Sans"/>
                <a:ea typeface="Open Sans"/>
                <a:cs typeface="Open Sans"/>
                <a:sym typeface="Open Sans"/>
              </a:rPr>
              <a:t>   </a:t>
            </a:r>
            <a:r>
              <a:rPr lang="en-US" sz="2400" b="1" dirty="0">
                <a:solidFill>
                  <a:schemeClr val="dk1"/>
                </a:solidFill>
                <a:latin typeface="Times New Roman" panose="02020603050405020304" pitchFamily="18" charset="0"/>
                <a:ea typeface="Open Sans"/>
                <a:cs typeface="Times New Roman" panose="02020603050405020304" pitchFamily="18" charset="0"/>
                <a:sym typeface="Open Sans"/>
              </a:rPr>
              <a:t>GOVERNMENT FAILURE &amp; LIMITATIONS</a:t>
            </a:r>
            <a:endParaRPr sz="2400" b="1"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9" name="Google Shape;244;p34">
            <a:extLst>
              <a:ext uri="{FF2B5EF4-FFF2-40B4-BE49-F238E27FC236}">
                <a16:creationId xmlns:a16="http://schemas.microsoft.com/office/drawing/2014/main" id="{E8E74D3F-70D5-CF95-BBF3-B09CDDE2A28A}"/>
              </a:ext>
            </a:extLst>
          </p:cNvPr>
          <p:cNvSpPr/>
          <p:nvPr/>
        </p:nvSpPr>
        <p:spPr>
          <a:xfrm>
            <a:off x="0" y="5991900"/>
            <a:ext cx="12192000" cy="866100"/>
          </a:xfrm>
          <a:prstGeom prst="rect">
            <a:avLst/>
          </a:prstGeom>
          <a:solidFill>
            <a:srgbClr val="5C0C4B"/>
          </a:solidFill>
          <a:ln w="12700" cap="flat" cmpd="sng">
            <a:solidFill>
              <a:srgbClr val="5C0C4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extLst>
      <p:ext uri="{BB962C8B-B14F-4D97-AF65-F5344CB8AC3E}">
        <p14:creationId xmlns:p14="http://schemas.microsoft.com/office/powerpoint/2010/main" val="28972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 calcmode="lin" valueType="num">
                                      <p:cBhvr additive="base">
                                        <p:cTn id="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3788</TotalTime>
  <Words>3087</Words>
  <Application>Microsoft Office PowerPoint</Application>
  <PresentationFormat>Widescreen</PresentationFormat>
  <Paragraphs>321</Paragraphs>
  <Slides>36</Slides>
  <Notes>30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Arial Black</vt:lpstr>
      <vt:lpstr>Wingdings</vt:lpstr>
      <vt:lpstr>Open Sans ExtraBold</vt:lpstr>
      <vt:lpstr>Times New Roman</vt:lpstr>
      <vt:lpstr>Open Sans</vt:lpstr>
      <vt:lpstr>Courier New</vt:lpstr>
      <vt:lpstr>Calibri</vt:lpstr>
      <vt:lpstr>Arial</vt:lpstr>
      <vt:lpstr>Open Sans SemiBold</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Mathews</dc:creator>
  <cp:lastModifiedBy>Edward Hoy</cp:lastModifiedBy>
  <cp:revision>146</cp:revision>
  <dcterms:modified xsi:type="dcterms:W3CDTF">2024-05-01T21:17:25Z</dcterms:modified>
</cp:coreProperties>
</file>